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7" r:id="rId11"/>
    <p:sldId id="26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26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F9A144-986A-4D99-A46F-BDE8C3A49B8B}" type="datetimeFigureOut">
              <a:rPr lang="en-GB" smtClean="0"/>
              <a:t>10/06/2021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A45DB6-C508-4BC9-A2C1-8514D96F4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0503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Main focus – academic</a:t>
            </a:r>
            <a:r>
              <a:rPr lang="en-GB" baseline="0" dirty="0" smtClean="0"/>
              <a:t> reading…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A45DB6-C508-4BC9-A2C1-8514D96F4E3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25757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Animate</a:t>
            </a:r>
            <a:r>
              <a:rPr lang="en-GB" baseline="0" dirty="0" smtClean="0"/>
              <a:t> final 3 points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A45DB6-C508-4BC9-A2C1-8514D96F4E3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34774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A45DB6-C508-4BC9-A2C1-8514D96F4E3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42446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Completed</a:t>
            </a:r>
            <a:r>
              <a:rPr lang="en-GB" baseline="0" dirty="0" smtClean="0"/>
              <a:t> example – Ryan?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A45DB6-C508-4BC9-A2C1-8514D96F4E3F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2506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Main focus – academic</a:t>
            </a:r>
            <a:r>
              <a:rPr lang="en-GB" baseline="0" dirty="0" smtClean="0"/>
              <a:t> reading…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A45DB6-C508-4BC9-A2C1-8514D96F4E3F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5727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F95D4-409C-4348-8EF5-CB6E56531DAD}" type="datetimeFigureOut">
              <a:rPr lang="en-GB" smtClean="0"/>
              <a:t>10/06/2021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22FE6-A169-4CD3-8A50-E49E3ECA83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5368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F95D4-409C-4348-8EF5-CB6E56531DAD}" type="datetimeFigureOut">
              <a:rPr lang="en-GB" smtClean="0"/>
              <a:t>10/06/2021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22FE6-A169-4CD3-8A50-E49E3ECA83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387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F95D4-409C-4348-8EF5-CB6E56531DAD}" type="datetimeFigureOut">
              <a:rPr lang="en-GB" smtClean="0"/>
              <a:t>10/06/2021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22FE6-A169-4CD3-8A50-E49E3ECA83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7690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F95D4-409C-4348-8EF5-CB6E56531DAD}" type="datetimeFigureOut">
              <a:rPr lang="en-GB" smtClean="0"/>
              <a:t>10/06/2021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22FE6-A169-4CD3-8A50-E49E3ECA83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2875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F95D4-409C-4348-8EF5-CB6E56531DAD}" type="datetimeFigureOut">
              <a:rPr lang="en-GB" smtClean="0"/>
              <a:t>10/06/2021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22FE6-A169-4CD3-8A50-E49E3ECA83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6874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F95D4-409C-4348-8EF5-CB6E56531DAD}" type="datetimeFigureOut">
              <a:rPr lang="en-GB" smtClean="0"/>
              <a:t>10/06/2021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22FE6-A169-4CD3-8A50-E49E3ECA83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0789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F95D4-409C-4348-8EF5-CB6E56531DAD}" type="datetimeFigureOut">
              <a:rPr lang="en-GB" smtClean="0"/>
              <a:t>10/06/2021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22FE6-A169-4CD3-8A50-E49E3ECA83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8119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F95D4-409C-4348-8EF5-CB6E56531DAD}" type="datetimeFigureOut">
              <a:rPr lang="en-GB" smtClean="0"/>
              <a:t>10/06/2021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22FE6-A169-4CD3-8A50-E49E3ECA83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323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F95D4-409C-4348-8EF5-CB6E56531DAD}" type="datetimeFigureOut">
              <a:rPr lang="en-GB" smtClean="0"/>
              <a:t>10/06/2021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22FE6-A169-4CD3-8A50-E49E3ECA83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987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F95D4-409C-4348-8EF5-CB6E56531DAD}" type="datetimeFigureOut">
              <a:rPr lang="en-GB" smtClean="0"/>
              <a:t>10/06/2021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22FE6-A169-4CD3-8A50-E49E3ECA83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3970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F95D4-409C-4348-8EF5-CB6E56531DAD}" type="datetimeFigureOut">
              <a:rPr lang="en-GB" smtClean="0"/>
              <a:t>10/06/2021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22FE6-A169-4CD3-8A50-E49E3ECA83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4051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F95D4-409C-4348-8EF5-CB6E56531DAD}" type="datetimeFigureOut">
              <a:rPr lang="en-GB" smtClean="0"/>
              <a:t>10/06/2021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822FE6-A169-4CD3-8A50-E49E3ECA83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261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tmp"/><Relationship Id="rId4" Type="http://schemas.openxmlformats.org/officeDocument/2006/relationships/image" Target="../media/image2.tm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tmp"/><Relationship Id="rId4" Type="http://schemas.openxmlformats.org/officeDocument/2006/relationships/image" Target="../media/image6.tm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hyperlink" Target="https://padlet.com/sandbachhighschoolenglishdepartment/1w1p130fc48fbd17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tm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tm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mp"/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m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tm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mp"/><Relationship Id="rId2" Type="http://schemas.openxmlformats.org/officeDocument/2006/relationships/image" Target="../media/image20.tmp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m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tmp"/><Relationship Id="rId4" Type="http://schemas.openxmlformats.org/officeDocument/2006/relationships/image" Target="../media/image2.tm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82805" y="103419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GB" sz="6000" b="1" dirty="0" smtClean="0">
                <a:solidFill>
                  <a:srgbClr val="FF0000"/>
                </a:solidFill>
              </a:rPr>
              <a:t>AQA Lit B – “Encouraging wider reading, both inside and outside the classroom”</a:t>
            </a:r>
            <a:endParaRPr lang="en-GB" sz="6000" b="1" dirty="0">
              <a:solidFill>
                <a:srgbClr val="FF0000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388220" y="3355023"/>
            <a:ext cx="6900746" cy="2690619"/>
          </a:xfrm>
        </p:spPr>
        <p:txBody>
          <a:bodyPr/>
          <a:lstStyle/>
          <a:p>
            <a:pPr marL="0" indent="0" algn="ctr">
              <a:buNone/>
            </a:pPr>
            <a:r>
              <a:rPr lang="en-GB" b="1" dirty="0" smtClean="0"/>
              <a:t>Craig Batty</a:t>
            </a:r>
          </a:p>
          <a:p>
            <a:pPr marL="0" indent="0" algn="ctr">
              <a:buNone/>
            </a:pPr>
            <a:r>
              <a:rPr lang="en-GB" b="1" dirty="0" smtClean="0"/>
              <a:t>Curriculum Leader (English)</a:t>
            </a:r>
          </a:p>
          <a:p>
            <a:pPr marL="0" indent="0" algn="ctr">
              <a:buNone/>
            </a:pPr>
            <a:r>
              <a:rPr lang="en-GB" b="1" dirty="0" err="1" smtClean="0"/>
              <a:t>Sandbach</a:t>
            </a:r>
            <a:r>
              <a:rPr lang="en-GB" b="1" dirty="0" smtClean="0"/>
              <a:t> High School and Sixth Form College</a:t>
            </a:r>
          </a:p>
          <a:p>
            <a:pPr marL="0" indent="0" algn="ctr">
              <a:buNone/>
            </a:pP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smtClean="0">
                <a:solidFill>
                  <a:srgbClr val="0070C0"/>
                </a:solidFill>
              </a:rPr>
              <a:t>    </a:t>
            </a:r>
            <a:r>
              <a:rPr lang="en-GB" b="1" dirty="0" err="1" smtClean="0">
                <a:solidFill>
                  <a:srgbClr val="0070C0"/>
                </a:solidFill>
              </a:rPr>
              <a:t>Craig_Batty</a:t>
            </a:r>
            <a:endParaRPr lang="en-GB" b="1" dirty="0">
              <a:solidFill>
                <a:srgbClr val="0070C0"/>
              </a:solidFill>
            </a:endParaRPr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1" y="4929027"/>
            <a:ext cx="634441" cy="434709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77" y="4929027"/>
            <a:ext cx="3425904" cy="1792140"/>
          </a:xfrm>
          <a:prstGeom prst="rect">
            <a:avLst/>
          </a:prstGeo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213" y="4863060"/>
            <a:ext cx="3580735" cy="1924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106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smtClean="0"/>
              <a:t>AQA Lit B – “Encouraging wider reading, both inside and outside the classroom”</a:t>
            </a:r>
            <a:endParaRPr lang="en-GB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dirty="0" smtClean="0"/>
              <a:t>Why did we look at this?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 smtClean="0"/>
              <a:t>Disappointing </a:t>
            </a:r>
            <a:r>
              <a:rPr lang="en-GB" dirty="0" smtClean="0"/>
              <a:t>set of results – at odds with excellent GCSE results </a:t>
            </a:r>
          </a:p>
          <a:p>
            <a:r>
              <a:rPr lang="en-GB" dirty="0" smtClean="0"/>
              <a:t>Question-level analysis and requested papers: students struggled to engage with AO4 and AO5</a:t>
            </a:r>
          </a:p>
          <a:p>
            <a:r>
              <a:rPr lang="en-GB" dirty="0" smtClean="0"/>
              <a:t>Cohort of students:</a:t>
            </a:r>
          </a:p>
          <a:p>
            <a:pPr marL="0" indent="0" algn="ctr">
              <a:buNone/>
            </a:pPr>
            <a:r>
              <a:rPr lang="en-GB" b="1" dirty="0" smtClean="0">
                <a:solidFill>
                  <a:srgbClr val="FFC000"/>
                </a:solidFill>
              </a:rPr>
              <a:t>Voracious readers; passionate about literature</a:t>
            </a:r>
          </a:p>
          <a:p>
            <a:pPr marL="0" indent="0" algn="ctr">
              <a:buNone/>
            </a:pPr>
            <a:r>
              <a:rPr lang="en-GB" b="1" dirty="0" smtClean="0">
                <a:solidFill>
                  <a:schemeClr val="accent6">
                    <a:lumMod val="75000"/>
                  </a:schemeClr>
                </a:solidFill>
              </a:rPr>
              <a:t>Did well at GCSE, </a:t>
            </a:r>
            <a:r>
              <a:rPr lang="en-GB" b="1" i="1" dirty="0" smtClean="0">
                <a:solidFill>
                  <a:schemeClr val="accent6">
                    <a:lumMod val="75000"/>
                  </a:schemeClr>
                </a:solidFill>
              </a:rPr>
              <a:t>generally </a:t>
            </a:r>
            <a:r>
              <a:rPr lang="en-GB" b="1" dirty="0" smtClean="0">
                <a:solidFill>
                  <a:schemeClr val="accent6">
                    <a:lumMod val="75000"/>
                  </a:schemeClr>
                </a:solidFill>
              </a:rPr>
              <a:t>positive attitudes about reading</a:t>
            </a:r>
          </a:p>
          <a:p>
            <a:pPr marL="0" indent="0" algn="ctr">
              <a:buNone/>
            </a:pPr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</a:rPr>
              <a:t>GCSE Literature a strength, no embedded culture of reading (only set texts)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838200" y="5005775"/>
            <a:ext cx="10843260" cy="1171188"/>
          </a:xfrm>
          <a:prstGeom prst="round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9635490" y="4002088"/>
            <a:ext cx="20459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Most fell into these two categories…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420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975" y="153252"/>
            <a:ext cx="10515600" cy="1325563"/>
          </a:xfrm>
        </p:spPr>
        <p:txBody>
          <a:bodyPr/>
          <a:lstStyle/>
          <a:p>
            <a:r>
              <a:rPr lang="en-GB" dirty="0" smtClean="0"/>
              <a:t>Induction project</a:t>
            </a:r>
            <a:endParaRPr lang="en-GB" dirty="0"/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36" y="1682891"/>
            <a:ext cx="3063935" cy="4413781"/>
          </a:xfrm>
          <a:prstGeom prst="rect">
            <a:avLst/>
          </a:prstGeom>
        </p:spPr>
      </p:pic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7555" y="1381570"/>
            <a:ext cx="3218686" cy="4351338"/>
          </a:xfr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8593" y="767412"/>
            <a:ext cx="5903146" cy="3247870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187" y="3847680"/>
            <a:ext cx="5876048" cy="2811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695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932" y="0"/>
            <a:ext cx="11654883" cy="1325563"/>
          </a:xfrm>
        </p:spPr>
        <p:txBody>
          <a:bodyPr>
            <a:noAutofit/>
          </a:bodyPr>
          <a:lstStyle/>
          <a:p>
            <a:r>
              <a:rPr lang="en-GB" sz="2800" dirty="0" err="1" smtClean="0"/>
              <a:t>Padlet</a:t>
            </a:r>
            <a:r>
              <a:rPr lang="en-GB" sz="2800" dirty="0" smtClean="0"/>
              <a:t>: </a:t>
            </a:r>
            <a:r>
              <a:rPr lang="en-GB" sz="2800" dirty="0" smtClean="0">
                <a:hlinkClick r:id="rId2"/>
              </a:rPr>
              <a:t>https://padlet.com/sandbachhighschoolenglishdepartment/1w1p130fc48fbd17</a:t>
            </a:r>
            <a:r>
              <a:rPr lang="en-GB" sz="2800" dirty="0" smtClean="0"/>
              <a:t> </a:t>
            </a:r>
            <a:endParaRPr lang="en-GB" sz="2800" dirty="0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64" y="1289630"/>
            <a:ext cx="11142217" cy="5155039"/>
          </a:xfrm>
        </p:spPr>
      </p:pic>
      <p:sp>
        <p:nvSpPr>
          <p:cNvPr id="3" name="Rounded Rectangle 2"/>
          <p:cNvSpPr/>
          <p:nvPr/>
        </p:nvSpPr>
        <p:spPr>
          <a:xfrm>
            <a:off x="2347923" y="2000250"/>
            <a:ext cx="1812126" cy="2305051"/>
          </a:xfrm>
          <a:prstGeom prst="round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ounded Rectangle 4"/>
          <p:cNvSpPr/>
          <p:nvPr/>
        </p:nvSpPr>
        <p:spPr>
          <a:xfrm>
            <a:off x="9624060" y="2000250"/>
            <a:ext cx="2056801" cy="2354580"/>
          </a:xfrm>
          <a:prstGeom prst="round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ounded Rectangle 5"/>
          <p:cNvSpPr/>
          <p:nvPr/>
        </p:nvSpPr>
        <p:spPr>
          <a:xfrm>
            <a:off x="9812355" y="4730169"/>
            <a:ext cx="1680210" cy="1714500"/>
          </a:xfrm>
          <a:prstGeom prst="round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4169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164" y="418409"/>
            <a:ext cx="2276793" cy="4906060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0504" y="321981"/>
            <a:ext cx="2239864" cy="6402204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915" y="423985"/>
            <a:ext cx="2343477" cy="5687219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1204332" y="2665141"/>
            <a:ext cx="1182029" cy="2062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ounded Rectangle 7"/>
          <p:cNvSpPr/>
          <p:nvPr/>
        </p:nvSpPr>
        <p:spPr>
          <a:xfrm>
            <a:off x="4601737" y="1512848"/>
            <a:ext cx="1182029" cy="2062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ounded Rectangle 8"/>
          <p:cNvSpPr/>
          <p:nvPr/>
        </p:nvSpPr>
        <p:spPr>
          <a:xfrm>
            <a:off x="4542263" y="6517887"/>
            <a:ext cx="1182029" cy="2062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ounded Rectangle 9"/>
          <p:cNvSpPr/>
          <p:nvPr/>
        </p:nvSpPr>
        <p:spPr>
          <a:xfrm>
            <a:off x="5397191" y="3809999"/>
            <a:ext cx="327101" cy="1263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ounded Rectangle 10"/>
          <p:cNvSpPr/>
          <p:nvPr/>
        </p:nvSpPr>
        <p:spPr>
          <a:xfrm>
            <a:off x="2386361" y="2445833"/>
            <a:ext cx="327101" cy="1263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8130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049" y="30589"/>
            <a:ext cx="10515600" cy="1325563"/>
          </a:xfrm>
        </p:spPr>
        <p:txBody>
          <a:bodyPr/>
          <a:lstStyle/>
          <a:p>
            <a:r>
              <a:rPr lang="en-GB" dirty="0" smtClean="0"/>
              <a:t>Making reading part of the lesson</a:t>
            </a:r>
            <a:endParaRPr lang="en-GB" dirty="0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023" y="1326508"/>
            <a:ext cx="3885955" cy="4943165"/>
          </a:xfr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033" y="1914272"/>
            <a:ext cx="7382618" cy="3539233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70078" y="4081346"/>
            <a:ext cx="3885955" cy="207412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ounded Rectangle 6"/>
          <p:cNvSpPr/>
          <p:nvPr/>
        </p:nvSpPr>
        <p:spPr>
          <a:xfrm>
            <a:off x="5001658" y="4834890"/>
            <a:ext cx="6542642" cy="61861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0582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‘Who is right, and why?’</a:t>
            </a:r>
            <a:endParaRPr lang="en-GB" dirty="0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020" y="1583473"/>
            <a:ext cx="9441835" cy="4638095"/>
          </a:xfrm>
        </p:spPr>
      </p:pic>
      <p:sp>
        <p:nvSpPr>
          <p:cNvPr id="5" name="Rounded Rectangle 4"/>
          <p:cNvSpPr/>
          <p:nvPr/>
        </p:nvSpPr>
        <p:spPr>
          <a:xfrm>
            <a:off x="2327038" y="5109210"/>
            <a:ext cx="7137002" cy="61861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5522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Increasing independence; preparing for university…</a:t>
            </a:r>
            <a:endParaRPr lang="en-GB" dirty="0"/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874" y="1152075"/>
            <a:ext cx="3242365" cy="4141101"/>
          </a:xfrm>
          <a:prstGeom prst="rect">
            <a:avLst/>
          </a:prstGeom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71" y="1690688"/>
            <a:ext cx="4716117" cy="2714718"/>
          </a:xfrm>
          <a:prstGeom prst="rect">
            <a:avLst/>
          </a:prstGeom>
        </p:spPr>
      </p:pic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4938" y="3837887"/>
            <a:ext cx="4090462" cy="2762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512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Increasing independence; preparing for university…</a:t>
            </a:r>
            <a:endParaRPr lang="en-GB" dirty="0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029" y="1690688"/>
            <a:ext cx="5601482" cy="4020111"/>
          </a:xfrm>
          <a:prstGeom prst="rect">
            <a:avLst/>
          </a:prstGeo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680" y="2071163"/>
            <a:ext cx="4953950" cy="3639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463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153" y="239619"/>
            <a:ext cx="10515600" cy="1325563"/>
          </a:xfrm>
        </p:spPr>
        <p:txBody>
          <a:bodyPr/>
          <a:lstStyle/>
          <a:p>
            <a:r>
              <a:rPr lang="en-GB" dirty="0" smtClean="0"/>
              <a:t>Passing on a culture of reading, from student to student…</a:t>
            </a:r>
            <a:endParaRPr lang="en-GB" dirty="0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835" y="1484500"/>
            <a:ext cx="3754936" cy="5027662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393200" y="1029251"/>
            <a:ext cx="4001900" cy="5324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286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82805" y="103419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GB" sz="9600" b="1" i="1" dirty="0" smtClean="0">
                <a:solidFill>
                  <a:srgbClr val="FF0000"/>
                </a:solidFill>
              </a:rPr>
              <a:t>Thank you for listening!</a:t>
            </a:r>
            <a:endParaRPr lang="en-GB" sz="9600" b="1" i="1" dirty="0">
              <a:solidFill>
                <a:srgbClr val="FF0000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388220" y="3355023"/>
            <a:ext cx="6900746" cy="2690619"/>
          </a:xfrm>
        </p:spPr>
        <p:txBody>
          <a:bodyPr/>
          <a:lstStyle/>
          <a:p>
            <a:pPr marL="0" indent="0" algn="ctr">
              <a:buNone/>
            </a:pPr>
            <a:r>
              <a:rPr lang="en-GB" b="1" dirty="0" smtClean="0"/>
              <a:t>Craig Batty</a:t>
            </a:r>
          </a:p>
          <a:p>
            <a:pPr marL="0" indent="0" algn="ctr">
              <a:buNone/>
            </a:pPr>
            <a:r>
              <a:rPr lang="en-GB" b="1" dirty="0" smtClean="0"/>
              <a:t>Curriculum Leader (English)</a:t>
            </a:r>
          </a:p>
          <a:p>
            <a:pPr marL="0" indent="0" algn="ctr">
              <a:buNone/>
            </a:pPr>
            <a:r>
              <a:rPr lang="en-GB" b="1" dirty="0" err="1" smtClean="0"/>
              <a:t>Sandbach</a:t>
            </a:r>
            <a:r>
              <a:rPr lang="en-GB" b="1" dirty="0" smtClean="0"/>
              <a:t> High School and Sixth Form College</a:t>
            </a:r>
          </a:p>
          <a:p>
            <a:pPr marL="0" indent="0" algn="ctr">
              <a:buNone/>
            </a:pP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smtClean="0">
                <a:solidFill>
                  <a:srgbClr val="0070C0"/>
                </a:solidFill>
              </a:rPr>
              <a:t>    </a:t>
            </a:r>
            <a:r>
              <a:rPr lang="en-GB" b="1" dirty="0" err="1" smtClean="0">
                <a:solidFill>
                  <a:srgbClr val="0070C0"/>
                </a:solidFill>
              </a:rPr>
              <a:t>Craig_Batty</a:t>
            </a:r>
            <a:endParaRPr lang="en-GB" b="1" dirty="0">
              <a:solidFill>
                <a:srgbClr val="0070C0"/>
              </a:solidFill>
            </a:endParaRPr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1" y="4929027"/>
            <a:ext cx="634441" cy="434709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77" y="4929027"/>
            <a:ext cx="3425904" cy="1792140"/>
          </a:xfrm>
          <a:prstGeom prst="rect">
            <a:avLst/>
          </a:prstGeo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213" y="4863060"/>
            <a:ext cx="3580735" cy="1924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196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216</Words>
  <Application>Microsoft Office PowerPoint</Application>
  <PresentationFormat>Widescreen</PresentationFormat>
  <Paragraphs>36</Paragraphs>
  <Slides>11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AQA Lit B – “Encouraging wider reading, both inside and outside the classroom”</vt:lpstr>
      <vt:lpstr>AQA Lit B – “Encouraging wider reading, both inside and outside the classroom”</vt:lpstr>
      <vt:lpstr>Induction project</vt:lpstr>
      <vt:lpstr>Padlet: https://padlet.com/sandbachhighschoolenglishdepartment/1w1p130fc48fbd17 </vt:lpstr>
      <vt:lpstr>PowerPoint Presentation</vt:lpstr>
      <vt:lpstr>Making reading part of the lesson</vt:lpstr>
      <vt:lpstr>‘Who is right, and why?’</vt:lpstr>
      <vt:lpstr>Increasing independence; preparing for university…</vt:lpstr>
      <vt:lpstr>Increasing independence; preparing for university…</vt:lpstr>
      <vt:lpstr>Passing on a culture of reading, from student to student…</vt:lpstr>
      <vt:lpstr>Thank you for listening!</vt:lpstr>
    </vt:vector>
  </TitlesOfParts>
  <Company>Sandbach High School &amp; 6th Form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AQA Lit B – Encouraging wider reading, both inside and outside the classroom”</dc:title>
  <dc:creator>CBatty</dc:creator>
  <cp:lastModifiedBy>CBatty</cp:lastModifiedBy>
  <cp:revision>9</cp:revision>
  <dcterms:created xsi:type="dcterms:W3CDTF">2021-04-23T12:29:17Z</dcterms:created>
  <dcterms:modified xsi:type="dcterms:W3CDTF">2021-06-10T06:46:36Z</dcterms:modified>
</cp:coreProperties>
</file>