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2" r:id="rId4"/>
    <p:sldId id="263" r:id="rId5"/>
    <p:sldId id="278" r:id="rId6"/>
    <p:sldId id="277" r:id="rId7"/>
    <p:sldId id="267" r:id="rId8"/>
    <p:sldId id="264" r:id="rId9"/>
    <p:sldId id="268" r:id="rId10"/>
    <p:sldId id="265" r:id="rId11"/>
    <p:sldId id="266" r:id="rId12"/>
    <p:sldId id="271" r:id="rId13"/>
    <p:sldId id="272" r:id="rId14"/>
    <p:sldId id="276" r:id="rId15"/>
    <p:sldId id="269" r:id="rId16"/>
    <p:sldId id="275" r:id="rId17"/>
  </p:sldIdLst>
  <p:sldSz cx="12192000" cy="6858000"/>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4516" autoAdjust="0"/>
  </p:normalViewPr>
  <p:slideViewPr>
    <p:cSldViewPr snapToGrid="0">
      <p:cViewPr varScale="1">
        <p:scale>
          <a:sx n="75" d="100"/>
          <a:sy n="75" d="100"/>
        </p:scale>
        <p:origin x="126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88598A28-C265-410C-88D3-F18E4600730C}" type="datetimeFigureOut">
              <a:rPr lang="en-GB" smtClean="0"/>
              <a:t>11/06/2021</a:t>
            </a:fld>
            <a:endParaRPr lang="en-GB"/>
          </a:p>
        </p:txBody>
      </p:sp>
      <p:sp>
        <p:nvSpPr>
          <p:cNvPr id="4" name="Slide Image Placeholder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FAE60A25-8D50-4C56-A621-A71496E9BB12}" type="slidenum">
              <a:rPr lang="en-GB" smtClean="0"/>
              <a:t>‹#›</a:t>
            </a:fld>
            <a:endParaRPr lang="en-GB"/>
          </a:p>
        </p:txBody>
      </p:sp>
    </p:spTree>
    <p:extLst>
      <p:ext uri="{BB962C8B-B14F-4D97-AF65-F5344CB8AC3E}">
        <p14:creationId xmlns:p14="http://schemas.microsoft.com/office/powerpoint/2010/main" val="4162136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E60A25-8D50-4C56-A621-A71496E9BB12}" type="slidenum">
              <a:rPr lang="en-GB" smtClean="0"/>
              <a:t>2</a:t>
            </a:fld>
            <a:endParaRPr lang="en-GB"/>
          </a:p>
        </p:txBody>
      </p:sp>
    </p:spTree>
    <p:extLst>
      <p:ext uri="{BB962C8B-B14F-4D97-AF65-F5344CB8AC3E}">
        <p14:creationId xmlns:p14="http://schemas.microsoft.com/office/powerpoint/2010/main" val="881681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E60A25-8D50-4C56-A621-A71496E9BB12}" type="slidenum">
              <a:rPr lang="en-GB" smtClean="0"/>
              <a:t>3</a:t>
            </a:fld>
            <a:endParaRPr lang="en-GB"/>
          </a:p>
        </p:txBody>
      </p:sp>
    </p:spTree>
    <p:extLst>
      <p:ext uri="{BB962C8B-B14F-4D97-AF65-F5344CB8AC3E}">
        <p14:creationId xmlns:p14="http://schemas.microsoft.com/office/powerpoint/2010/main" val="1775975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4</a:t>
            </a:fld>
            <a:endParaRPr lang="en-GB"/>
          </a:p>
        </p:txBody>
      </p:sp>
    </p:spTree>
    <p:extLst>
      <p:ext uri="{BB962C8B-B14F-4D97-AF65-F5344CB8AC3E}">
        <p14:creationId xmlns:p14="http://schemas.microsoft.com/office/powerpoint/2010/main" val="2177441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5</a:t>
            </a:fld>
            <a:endParaRPr lang="en-GB"/>
          </a:p>
        </p:txBody>
      </p:sp>
    </p:spTree>
    <p:extLst>
      <p:ext uri="{BB962C8B-B14F-4D97-AF65-F5344CB8AC3E}">
        <p14:creationId xmlns:p14="http://schemas.microsoft.com/office/powerpoint/2010/main" val="1809675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6</a:t>
            </a:fld>
            <a:endParaRPr lang="en-GB"/>
          </a:p>
        </p:txBody>
      </p:sp>
    </p:spTree>
    <p:extLst>
      <p:ext uri="{BB962C8B-B14F-4D97-AF65-F5344CB8AC3E}">
        <p14:creationId xmlns:p14="http://schemas.microsoft.com/office/powerpoint/2010/main" val="1947912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7</a:t>
            </a:fld>
            <a:endParaRPr lang="en-GB"/>
          </a:p>
        </p:txBody>
      </p:sp>
    </p:spTree>
    <p:extLst>
      <p:ext uri="{BB962C8B-B14F-4D97-AF65-F5344CB8AC3E}">
        <p14:creationId xmlns:p14="http://schemas.microsoft.com/office/powerpoint/2010/main" val="1469749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8</a:t>
            </a:fld>
            <a:endParaRPr lang="en-GB"/>
          </a:p>
        </p:txBody>
      </p:sp>
    </p:spTree>
    <p:extLst>
      <p:ext uri="{BB962C8B-B14F-4D97-AF65-F5344CB8AC3E}">
        <p14:creationId xmlns:p14="http://schemas.microsoft.com/office/powerpoint/2010/main" val="2130008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9</a:t>
            </a:fld>
            <a:endParaRPr lang="en-GB"/>
          </a:p>
        </p:txBody>
      </p:sp>
    </p:spTree>
    <p:extLst>
      <p:ext uri="{BB962C8B-B14F-4D97-AF65-F5344CB8AC3E}">
        <p14:creationId xmlns:p14="http://schemas.microsoft.com/office/powerpoint/2010/main" val="1368484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10</a:t>
            </a:fld>
            <a:endParaRPr lang="en-GB"/>
          </a:p>
        </p:txBody>
      </p:sp>
    </p:spTree>
    <p:extLst>
      <p:ext uri="{BB962C8B-B14F-4D97-AF65-F5344CB8AC3E}">
        <p14:creationId xmlns:p14="http://schemas.microsoft.com/office/powerpoint/2010/main" val="1138307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11</a:t>
            </a:fld>
            <a:endParaRPr lang="en-GB"/>
          </a:p>
        </p:txBody>
      </p:sp>
    </p:spTree>
    <p:extLst>
      <p:ext uri="{BB962C8B-B14F-4D97-AF65-F5344CB8AC3E}">
        <p14:creationId xmlns:p14="http://schemas.microsoft.com/office/powerpoint/2010/main" val="3183265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12</a:t>
            </a:fld>
            <a:endParaRPr lang="en-GB"/>
          </a:p>
        </p:txBody>
      </p:sp>
    </p:spTree>
    <p:extLst>
      <p:ext uri="{BB962C8B-B14F-4D97-AF65-F5344CB8AC3E}">
        <p14:creationId xmlns:p14="http://schemas.microsoft.com/office/powerpoint/2010/main" val="4134572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13</a:t>
            </a:fld>
            <a:endParaRPr lang="en-GB"/>
          </a:p>
        </p:txBody>
      </p:sp>
    </p:spTree>
    <p:extLst>
      <p:ext uri="{BB962C8B-B14F-4D97-AF65-F5344CB8AC3E}">
        <p14:creationId xmlns:p14="http://schemas.microsoft.com/office/powerpoint/2010/main" val="3735620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14</a:t>
            </a:fld>
            <a:endParaRPr lang="en-GB"/>
          </a:p>
        </p:txBody>
      </p:sp>
    </p:spTree>
    <p:extLst>
      <p:ext uri="{BB962C8B-B14F-4D97-AF65-F5344CB8AC3E}">
        <p14:creationId xmlns:p14="http://schemas.microsoft.com/office/powerpoint/2010/main" val="4122635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15</a:t>
            </a:fld>
            <a:endParaRPr lang="en-GB"/>
          </a:p>
        </p:txBody>
      </p:sp>
    </p:spTree>
    <p:extLst>
      <p:ext uri="{BB962C8B-B14F-4D97-AF65-F5344CB8AC3E}">
        <p14:creationId xmlns:p14="http://schemas.microsoft.com/office/powerpoint/2010/main" val="3627995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5"/>
          </p:nvPr>
        </p:nvSpPr>
        <p:spPr/>
        <p:txBody>
          <a:bodyPr/>
          <a:lstStyle/>
          <a:p>
            <a:fld id="{FAE60A25-8D50-4C56-A621-A71496E9BB12}" type="slidenum">
              <a:rPr lang="en-GB" smtClean="0"/>
              <a:t>16</a:t>
            </a:fld>
            <a:endParaRPr lang="en-GB"/>
          </a:p>
        </p:txBody>
      </p:sp>
    </p:spTree>
    <p:extLst>
      <p:ext uri="{BB962C8B-B14F-4D97-AF65-F5344CB8AC3E}">
        <p14:creationId xmlns:p14="http://schemas.microsoft.com/office/powerpoint/2010/main" val="3240755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B861-A51C-4545-B06B-005381C283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92E9E63-A91A-4DD0-87E6-A34C1A768C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E101CB8-8291-4A50-9F7D-3D522F0955DE}"/>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5" name="Footer Placeholder 4">
            <a:extLst>
              <a:ext uri="{FF2B5EF4-FFF2-40B4-BE49-F238E27FC236}">
                <a16:creationId xmlns:a16="http://schemas.microsoft.com/office/drawing/2014/main" id="{217193C9-C5D9-4151-B144-D1D5F8F0FD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990F2E-D037-4A78-8046-35155F63627B}"/>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3381263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11C9-14F3-4E50-80A6-5FCD0DD5BB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6AD67C-A0DC-41DF-A1DF-7B5B32AA5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6EA4AB-F112-4E81-8B0D-6192041CB4ED}"/>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5" name="Footer Placeholder 4">
            <a:extLst>
              <a:ext uri="{FF2B5EF4-FFF2-40B4-BE49-F238E27FC236}">
                <a16:creationId xmlns:a16="http://schemas.microsoft.com/office/drawing/2014/main" id="{A00F2A67-2480-4834-A2BE-367D6BBA8F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4AB1C8-C3F8-4B8A-BFBA-D6A177F6DA74}"/>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100933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466B3-1CC0-4DE9-88CE-5ADD6F2901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61F3EFC-4C82-4EF5-921D-E58A29E42A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C33FF4-682C-4B8B-96DF-BBE7E4EF7021}"/>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5" name="Footer Placeholder 4">
            <a:extLst>
              <a:ext uri="{FF2B5EF4-FFF2-40B4-BE49-F238E27FC236}">
                <a16:creationId xmlns:a16="http://schemas.microsoft.com/office/drawing/2014/main" id="{37F0F669-93F3-4E51-A711-E6E9F2D2AE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49B12E-8F8A-4846-BDD8-9C623753A701}"/>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3984208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ED76-7847-495B-BDED-77BE6D3654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C88E79-F063-470B-9FFB-470638ACDA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4099B10-B556-49E2-98FC-239473C3F4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507C318-ECE3-4CE7-B465-4CE0D94E8F48}"/>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6" name="Footer Placeholder 5">
            <a:extLst>
              <a:ext uri="{FF2B5EF4-FFF2-40B4-BE49-F238E27FC236}">
                <a16:creationId xmlns:a16="http://schemas.microsoft.com/office/drawing/2014/main" id="{84DC74CC-7658-4E2D-B952-3824BD80B0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9E74C6-E433-4633-B46D-8BE3A9CC933D}"/>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3503084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4109-5B83-47C9-8B44-4E3FBB3F643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738C22-0BED-476D-8791-28264463E8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C24257-AC0A-4413-81B1-F883E7A5F3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3448030-9E7E-4A52-BD31-86E3C673A5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1D5F1A-8C45-4D20-9AEE-B391346E66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1AFED7D-D5FD-419E-9CA5-C3F84F5C508D}"/>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8" name="Footer Placeholder 7">
            <a:extLst>
              <a:ext uri="{FF2B5EF4-FFF2-40B4-BE49-F238E27FC236}">
                <a16:creationId xmlns:a16="http://schemas.microsoft.com/office/drawing/2014/main" id="{875CFE52-5D03-4D47-8691-A78FF86C74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A8AD736-CB9E-4D16-8621-A5CB7F7EC22D}"/>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1089550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69C5A-EEBE-4735-8CB8-47A9B131B2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0B6AD8-05F0-4C69-9999-FA2516579C73}"/>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4" name="Footer Placeholder 3">
            <a:extLst>
              <a:ext uri="{FF2B5EF4-FFF2-40B4-BE49-F238E27FC236}">
                <a16:creationId xmlns:a16="http://schemas.microsoft.com/office/drawing/2014/main" id="{8DCFC202-8096-46B7-BB83-DA5194A935B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C6A165-76BF-42A0-B1B2-882F6EFEE3F7}"/>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869540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07527-C158-49A1-A777-B60CAD9DB58B}"/>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3" name="Footer Placeholder 2">
            <a:extLst>
              <a:ext uri="{FF2B5EF4-FFF2-40B4-BE49-F238E27FC236}">
                <a16:creationId xmlns:a16="http://schemas.microsoft.com/office/drawing/2014/main" id="{E5A23719-8B22-4FC7-B233-A384B1ACEB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EF711FE-3F41-4D4E-9C0B-070CF7B6DBC6}"/>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188861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16AA-2C41-4A87-87B1-1A71697032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2EB36F-B7B5-4B74-94A4-C126F87CCE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F4AAFAE-C84C-4663-AB7E-9BB547E6B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877E6A-915E-41C1-ACCF-4DE6817EF5D3}"/>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6" name="Footer Placeholder 5">
            <a:extLst>
              <a:ext uri="{FF2B5EF4-FFF2-40B4-BE49-F238E27FC236}">
                <a16:creationId xmlns:a16="http://schemas.microsoft.com/office/drawing/2014/main" id="{173E562C-477C-40BB-A218-B9306A36C4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8D9BA8-9DB6-4CBD-B323-E15F4A3356AC}"/>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326584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4A1D-1147-4366-8473-842D568491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C969F8-8251-47BC-AC85-FA47C527D1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1966B93-6DDC-4BDB-9A97-EDAA7BD36F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0C6E79-BDEF-40F3-A569-F82448BFDFA5}"/>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6" name="Footer Placeholder 5">
            <a:extLst>
              <a:ext uri="{FF2B5EF4-FFF2-40B4-BE49-F238E27FC236}">
                <a16:creationId xmlns:a16="http://schemas.microsoft.com/office/drawing/2014/main" id="{CE37A00F-09AE-4D85-A3C3-C9D22CD090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850ACA-0D00-422F-8EEB-91BBA37E2B56}"/>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2676581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0BAE8-EEF5-4D59-B5CC-726F80F39BC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93CC2D-9D9D-432A-B04E-34F13E51B4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7AD53A-2386-4DE1-A225-0DE847CDAA20}"/>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5" name="Footer Placeholder 4">
            <a:extLst>
              <a:ext uri="{FF2B5EF4-FFF2-40B4-BE49-F238E27FC236}">
                <a16:creationId xmlns:a16="http://schemas.microsoft.com/office/drawing/2014/main" id="{1994CDAA-3A7E-4FF9-991C-BE110A28D8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A216E3-98ED-430F-8180-1655ACEC5133}"/>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1188915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A68EF7-8E1A-4931-9053-C1CD58A611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234AAD-09FF-48CC-BEA5-39A5DED773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EB5B11-5130-402B-8781-B082FCD09EB0}"/>
              </a:ext>
            </a:extLst>
          </p:cNvPr>
          <p:cNvSpPr>
            <a:spLocks noGrp="1"/>
          </p:cNvSpPr>
          <p:nvPr>
            <p:ph type="dt" sz="half" idx="10"/>
          </p:nvPr>
        </p:nvSpPr>
        <p:spPr/>
        <p:txBody>
          <a:bodyPr/>
          <a:lstStyle/>
          <a:p>
            <a:fld id="{4D1CECC7-2BDD-4358-B83C-8A11CE43AA92}" type="datetimeFigureOut">
              <a:rPr lang="en-GB" smtClean="0"/>
              <a:t>11/06/2021</a:t>
            </a:fld>
            <a:endParaRPr lang="en-GB"/>
          </a:p>
        </p:txBody>
      </p:sp>
      <p:sp>
        <p:nvSpPr>
          <p:cNvPr id="5" name="Footer Placeholder 4">
            <a:extLst>
              <a:ext uri="{FF2B5EF4-FFF2-40B4-BE49-F238E27FC236}">
                <a16:creationId xmlns:a16="http://schemas.microsoft.com/office/drawing/2014/main" id="{AAEC6CEE-C5AB-455C-9FCC-BACD763A8E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83B74F-D994-4B70-A1F6-2ABB122499DA}"/>
              </a:ext>
            </a:extLst>
          </p:cNvPr>
          <p:cNvSpPr>
            <a:spLocks noGrp="1"/>
          </p:cNvSpPr>
          <p:nvPr>
            <p:ph type="sldNum" sz="quarter" idx="12"/>
          </p:nvPr>
        </p:nvSpPr>
        <p:spPr/>
        <p:txBody>
          <a:bodyPr/>
          <a:lstStyle/>
          <a:p>
            <a:fld id="{645BBA2E-B43F-4BB3-8389-9844D8F43E27}" type="slidenum">
              <a:rPr lang="en-GB" smtClean="0"/>
              <a:t>‹#›</a:t>
            </a:fld>
            <a:endParaRPr lang="en-GB"/>
          </a:p>
        </p:txBody>
      </p:sp>
    </p:spTree>
    <p:extLst>
      <p:ext uri="{BB962C8B-B14F-4D97-AF65-F5344CB8AC3E}">
        <p14:creationId xmlns:p14="http://schemas.microsoft.com/office/powerpoint/2010/main" val="4265280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030C08-0530-488C-A757-3BD9B1844B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C675723-2DFA-4A73-AD8C-A0CD25FC0A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EB7473-C65D-42DD-BD05-45754D5AB9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CECC7-2BDD-4358-B83C-8A11CE43AA92}" type="datetimeFigureOut">
              <a:rPr lang="en-GB" smtClean="0"/>
              <a:t>11/06/2021</a:t>
            </a:fld>
            <a:endParaRPr lang="en-GB"/>
          </a:p>
        </p:txBody>
      </p:sp>
      <p:sp>
        <p:nvSpPr>
          <p:cNvPr id="5" name="Footer Placeholder 4">
            <a:extLst>
              <a:ext uri="{FF2B5EF4-FFF2-40B4-BE49-F238E27FC236}">
                <a16:creationId xmlns:a16="http://schemas.microsoft.com/office/drawing/2014/main" id="{6E0EC953-FC74-457C-B569-7718715F4F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08F557A-9465-4B87-8424-E7676D1C06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5BBA2E-B43F-4BB3-8389-9844D8F43E27}" type="slidenum">
              <a:rPr lang="en-GB" smtClean="0"/>
              <a:t>‹#›</a:t>
            </a:fld>
            <a:endParaRPr lang="en-GB"/>
          </a:p>
        </p:txBody>
      </p:sp>
    </p:spTree>
    <p:extLst>
      <p:ext uri="{BB962C8B-B14F-4D97-AF65-F5344CB8AC3E}">
        <p14:creationId xmlns:p14="http://schemas.microsoft.com/office/powerpoint/2010/main" val="2295314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06F15-C13A-4B07-800B-F1CBBF4F548C}"/>
              </a:ext>
            </a:extLst>
          </p:cNvPr>
          <p:cNvSpPr>
            <a:spLocks noGrp="1"/>
          </p:cNvSpPr>
          <p:nvPr>
            <p:ph type="ctrTitle"/>
          </p:nvPr>
        </p:nvSpPr>
        <p:spPr/>
        <p:txBody>
          <a:bodyPr/>
          <a:lstStyle/>
          <a:p>
            <a:r>
              <a:rPr lang="en-GB" dirty="0">
                <a:solidFill>
                  <a:srgbClr val="002060"/>
                </a:solidFill>
                <a:latin typeface="Modern Love Caps" panose="04070805081001020A01" pitchFamily="82" charset="0"/>
              </a:rPr>
              <a:t>Scaffolding Discussion for A Level English Literature</a:t>
            </a:r>
          </a:p>
        </p:txBody>
      </p:sp>
      <p:sp>
        <p:nvSpPr>
          <p:cNvPr id="3" name="Subtitle 2">
            <a:extLst>
              <a:ext uri="{FF2B5EF4-FFF2-40B4-BE49-F238E27FC236}">
                <a16:creationId xmlns:a16="http://schemas.microsoft.com/office/drawing/2014/main" id="{85231CAC-BD83-4FFD-8591-AA8F2EB7FDBC}"/>
              </a:ext>
            </a:extLst>
          </p:cNvPr>
          <p:cNvSpPr>
            <a:spLocks noGrp="1"/>
          </p:cNvSpPr>
          <p:nvPr>
            <p:ph type="subTitle" idx="1"/>
          </p:nvPr>
        </p:nvSpPr>
        <p:spPr/>
        <p:txBody>
          <a:bodyPr/>
          <a:lstStyle/>
          <a:p>
            <a:r>
              <a:rPr lang="en-GB" dirty="0"/>
              <a:t>Dr Amy Smith</a:t>
            </a:r>
          </a:p>
          <a:p>
            <a:r>
              <a:rPr lang="en-GB" dirty="0"/>
              <a:t>@amy_smith117</a:t>
            </a:r>
          </a:p>
          <a:p>
            <a:r>
              <a:rPr lang="en-GB" dirty="0"/>
              <a:t>#WeekendLitChat</a:t>
            </a:r>
          </a:p>
        </p:txBody>
      </p:sp>
    </p:spTree>
    <p:extLst>
      <p:ext uri="{BB962C8B-B14F-4D97-AF65-F5344CB8AC3E}">
        <p14:creationId xmlns:p14="http://schemas.microsoft.com/office/powerpoint/2010/main" val="421396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The “anyone, anyone” lesson</a:t>
            </a:r>
          </a:p>
        </p:txBody>
      </p:sp>
      <p:pic>
        <p:nvPicPr>
          <p:cNvPr id="5" name="Picture 4" descr="A picture containing person, outdoor&#10;&#10;Description automatically generated">
            <a:extLst>
              <a:ext uri="{FF2B5EF4-FFF2-40B4-BE49-F238E27FC236}">
                <a16:creationId xmlns:a16="http://schemas.microsoft.com/office/drawing/2014/main" id="{E1AAFF1A-8B31-4054-8B08-858EB867FB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413234" y="1098499"/>
            <a:ext cx="6098123" cy="45735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54206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What would I tell my 2005 self?</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452518"/>
          </a:xfrm>
        </p:spPr>
        <p:txBody>
          <a:bodyPr>
            <a:normAutofit fontScale="92500"/>
          </a:bodyPr>
          <a:lstStyle/>
          <a:p>
            <a:pPr marL="0" indent="0">
              <a:buNone/>
            </a:pPr>
            <a:r>
              <a:rPr lang="en-GB" sz="4000" b="1" dirty="0"/>
              <a:t>Discussion is important because it helps the teacher to…</a:t>
            </a:r>
          </a:p>
          <a:p>
            <a:pPr>
              <a:buFont typeface="Courier New" panose="02070309020205020404" pitchFamily="49" charset="0"/>
              <a:buChar char="o"/>
            </a:pPr>
            <a:r>
              <a:rPr lang="en-GB" sz="4000" dirty="0"/>
              <a:t>Develop ideas by bringing a wider range of possibilities to the table to expand understanding;</a:t>
            </a:r>
          </a:p>
          <a:p>
            <a:pPr>
              <a:buFont typeface="Courier New" panose="02070309020205020404" pitchFamily="49" charset="0"/>
              <a:buChar char="o"/>
            </a:pPr>
            <a:r>
              <a:rPr lang="en-GB" sz="4000" dirty="0"/>
              <a:t>Check students’ understanding;</a:t>
            </a:r>
          </a:p>
          <a:p>
            <a:pPr>
              <a:buFont typeface="Courier New" panose="02070309020205020404" pitchFamily="49" charset="0"/>
              <a:buChar char="o"/>
            </a:pPr>
            <a:r>
              <a:rPr lang="en-GB" sz="4000" dirty="0"/>
              <a:t>Give students an opportunity to practice articulating their ideas – “reading and writing float on a sea of talk” (James Britton);</a:t>
            </a:r>
          </a:p>
          <a:p>
            <a:pPr>
              <a:buFont typeface="Courier New" panose="02070309020205020404" pitchFamily="49" charset="0"/>
              <a:buChar char="o"/>
            </a:pPr>
            <a:r>
              <a:rPr lang="en-GB" sz="4000" dirty="0"/>
              <a:t>Preparation for university interviews and seminars: cultural capital.</a:t>
            </a:r>
          </a:p>
        </p:txBody>
      </p:sp>
    </p:spTree>
    <p:extLst>
      <p:ext uri="{BB962C8B-B14F-4D97-AF65-F5344CB8AC3E}">
        <p14:creationId xmlns:p14="http://schemas.microsoft.com/office/powerpoint/2010/main" val="16315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Creating the conditions for discussion</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638300"/>
            <a:ext cx="11471507" cy="4838700"/>
          </a:xfrm>
        </p:spPr>
        <p:txBody>
          <a:bodyPr>
            <a:normAutofit/>
          </a:bodyPr>
          <a:lstStyle/>
          <a:p>
            <a:pPr marL="0" indent="0">
              <a:buNone/>
            </a:pPr>
            <a:r>
              <a:rPr lang="en-GB" sz="4400" dirty="0"/>
              <a:t>“An environment is psychologically safe when people feel they can offer suggestions and take sensible risks without provoking retaliation or ridicule.” </a:t>
            </a:r>
          </a:p>
          <a:p>
            <a:pPr marL="0" indent="0">
              <a:buNone/>
            </a:pPr>
            <a:endParaRPr lang="en-GB" sz="4400" dirty="0"/>
          </a:p>
          <a:p>
            <a:pPr marL="0" indent="0">
              <a:buNone/>
            </a:pPr>
            <a:r>
              <a:rPr lang="en-GB" sz="3600" dirty="0"/>
              <a:t>(Mary Myatt – </a:t>
            </a:r>
            <a:r>
              <a:rPr lang="en-GB" sz="3600" i="1" dirty="0"/>
              <a:t>Back on Track</a:t>
            </a:r>
            <a:r>
              <a:rPr lang="en-GB" sz="3600" dirty="0"/>
              <a:t>)</a:t>
            </a:r>
          </a:p>
        </p:txBody>
      </p:sp>
    </p:spTree>
    <p:extLst>
      <p:ext uri="{BB962C8B-B14F-4D97-AF65-F5344CB8AC3E}">
        <p14:creationId xmlns:p14="http://schemas.microsoft.com/office/powerpoint/2010/main" val="4198384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Creating the conditions for discussion</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638300"/>
            <a:ext cx="11471507" cy="4838700"/>
          </a:xfrm>
        </p:spPr>
        <p:txBody>
          <a:bodyPr>
            <a:normAutofit/>
          </a:bodyPr>
          <a:lstStyle/>
          <a:p>
            <a:pPr marL="0" indent="0">
              <a:buNone/>
            </a:pPr>
            <a:r>
              <a:rPr lang="en-GB" sz="4400" dirty="0"/>
              <a:t>“Make it easy for them to participate in discussion and hard for them not to.”</a:t>
            </a:r>
          </a:p>
          <a:p>
            <a:pPr marL="0" indent="0">
              <a:buNone/>
            </a:pPr>
            <a:endParaRPr lang="en-GB" sz="4400" dirty="0"/>
          </a:p>
          <a:p>
            <a:pPr marL="0" indent="0">
              <a:buNone/>
            </a:pPr>
            <a:r>
              <a:rPr lang="en-GB" sz="3600" dirty="0"/>
              <a:t>(Tom Bennett – </a:t>
            </a:r>
            <a:r>
              <a:rPr lang="en-GB" sz="3600" i="1" dirty="0"/>
              <a:t>Running the Room</a:t>
            </a:r>
            <a:r>
              <a:rPr lang="en-GB" sz="3600" dirty="0"/>
              <a:t>)</a:t>
            </a:r>
          </a:p>
        </p:txBody>
      </p:sp>
    </p:spTree>
    <p:extLst>
      <p:ext uri="{BB962C8B-B14F-4D97-AF65-F5344CB8AC3E}">
        <p14:creationId xmlns:p14="http://schemas.microsoft.com/office/powerpoint/2010/main" val="3591511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Creating the conditions for discussion</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638300"/>
            <a:ext cx="11471507" cy="4838700"/>
          </a:xfrm>
        </p:spPr>
        <p:txBody>
          <a:bodyPr>
            <a:normAutofit/>
          </a:bodyPr>
          <a:lstStyle/>
          <a:p>
            <a:pPr>
              <a:buFont typeface="Courier New" panose="02070309020205020404" pitchFamily="49" charset="0"/>
              <a:buChar char="o"/>
            </a:pPr>
            <a:r>
              <a:rPr lang="en-GB" sz="4400" dirty="0"/>
              <a:t>Ensure excellent subject knowledge</a:t>
            </a:r>
          </a:p>
          <a:p>
            <a:pPr>
              <a:buFont typeface="Courier New" panose="02070309020205020404" pitchFamily="49" charset="0"/>
              <a:buChar char="o"/>
            </a:pPr>
            <a:endParaRPr lang="en-GB" sz="4400" dirty="0"/>
          </a:p>
          <a:p>
            <a:pPr>
              <a:buFont typeface="Courier New" panose="02070309020205020404" pitchFamily="49" charset="0"/>
              <a:buChar char="o"/>
            </a:pPr>
            <a:r>
              <a:rPr lang="en-GB" sz="4400" dirty="0"/>
              <a:t>Clearly communicate high expectations</a:t>
            </a:r>
          </a:p>
          <a:p>
            <a:pPr>
              <a:buFont typeface="Courier New" panose="02070309020205020404" pitchFamily="49" charset="0"/>
              <a:buChar char="o"/>
            </a:pPr>
            <a:endParaRPr lang="en-GB" sz="4400" dirty="0"/>
          </a:p>
          <a:p>
            <a:pPr>
              <a:buFont typeface="Courier New" panose="02070309020205020404" pitchFamily="49" charset="0"/>
              <a:buChar char="o"/>
            </a:pPr>
            <a:r>
              <a:rPr lang="en-GB" sz="4400" dirty="0"/>
              <a:t>Develop a sense of trust and belonging</a:t>
            </a:r>
          </a:p>
        </p:txBody>
      </p:sp>
    </p:spTree>
    <p:extLst>
      <p:ext uri="{BB962C8B-B14F-4D97-AF65-F5344CB8AC3E}">
        <p14:creationId xmlns:p14="http://schemas.microsoft.com/office/powerpoint/2010/main" val="4114574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Creating the conditions for discussion</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315358"/>
          </a:xfrm>
        </p:spPr>
        <p:txBody>
          <a:bodyPr>
            <a:normAutofit fontScale="92500" lnSpcReduction="10000"/>
          </a:bodyPr>
          <a:lstStyle/>
          <a:p>
            <a:pPr marL="0" indent="0">
              <a:buNone/>
            </a:pPr>
            <a:r>
              <a:rPr lang="en-GB" sz="4400" b="1" dirty="0"/>
              <a:t>Preparation: your subject knowledge</a:t>
            </a:r>
          </a:p>
          <a:p>
            <a:pPr marL="0" indent="0">
              <a:buNone/>
            </a:pPr>
            <a:endParaRPr lang="en-GB" sz="4400" dirty="0"/>
          </a:p>
          <a:p>
            <a:pPr>
              <a:buFont typeface="Courier New" panose="02070309020205020404" pitchFamily="49" charset="0"/>
              <a:buChar char="o"/>
            </a:pPr>
            <a:r>
              <a:rPr lang="en-GB" sz="4400" dirty="0"/>
              <a:t>Careful pre-reading and annotation of your copy of the text is key;</a:t>
            </a:r>
          </a:p>
          <a:p>
            <a:pPr>
              <a:buFont typeface="Courier New" panose="02070309020205020404" pitchFamily="49" charset="0"/>
              <a:buChar char="o"/>
            </a:pPr>
            <a:r>
              <a:rPr lang="en-GB" sz="4400" dirty="0"/>
              <a:t>Take opportunities for online CPD (MASSOLIT/ twitter/ </a:t>
            </a:r>
            <a:r>
              <a:rPr lang="en-GB" sz="4400" dirty="0" err="1"/>
              <a:t>LitDrive</a:t>
            </a:r>
            <a:r>
              <a:rPr lang="en-GB" sz="4400" dirty="0"/>
              <a:t>);</a:t>
            </a:r>
          </a:p>
          <a:p>
            <a:pPr>
              <a:buFont typeface="Courier New" panose="02070309020205020404" pitchFamily="49" charset="0"/>
              <a:buChar char="o"/>
            </a:pPr>
            <a:r>
              <a:rPr lang="en-GB" sz="4400" dirty="0"/>
              <a:t>Find opportunities for pre-discussion within your department or online (for example, send me a question for #WeekendLitChat). </a:t>
            </a:r>
          </a:p>
        </p:txBody>
      </p:sp>
    </p:spTree>
    <p:extLst>
      <p:ext uri="{BB962C8B-B14F-4D97-AF65-F5344CB8AC3E}">
        <p14:creationId xmlns:p14="http://schemas.microsoft.com/office/powerpoint/2010/main" val="228256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Creating the conditions for discussion</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315358"/>
          </a:xfrm>
        </p:spPr>
        <p:txBody>
          <a:bodyPr>
            <a:normAutofit fontScale="92500"/>
          </a:bodyPr>
          <a:lstStyle/>
          <a:p>
            <a:pPr marL="0" indent="0">
              <a:buNone/>
            </a:pPr>
            <a:r>
              <a:rPr lang="en-GB" sz="4400" b="1" dirty="0"/>
              <a:t>Preparation: the students’ subject knowledge</a:t>
            </a:r>
          </a:p>
          <a:p>
            <a:pPr marL="0" indent="0">
              <a:buNone/>
            </a:pPr>
            <a:endParaRPr lang="en-GB" sz="1600" dirty="0"/>
          </a:p>
          <a:p>
            <a:pPr>
              <a:buFont typeface="Courier New" panose="02070309020205020404" pitchFamily="49" charset="0"/>
              <a:buChar char="o"/>
            </a:pPr>
            <a:r>
              <a:rPr lang="en-GB" sz="3600" dirty="0"/>
              <a:t>Students will feel more confident engaging in discussion if their knowledge base is secure. </a:t>
            </a:r>
          </a:p>
          <a:p>
            <a:pPr lvl="1">
              <a:buFont typeface="Courier New" panose="02070309020205020404" pitchFamily="49" charset="0"/>
              <a:buChar char="o"/>
            </a:pPr>
            <a:r>
              <a:rPr lang="en-GB" sz="3200" dirty="0"/>
              <a:t>Knowledge organisers – distil the core knowledge prior to teaching;</a:t>
            </a:r>
          </a:p>
          <a:p>
            <a:pPr lvl="1">
              <a:buFont typeface="Courier New" panose="02070309020205020404" pitchFamily="49" charset="0"/>
              <a:buChar char="o"/>
            </a:pPr>
            <a:r>
              <a:rPr lang="en-GB" sz="3200" dirty="0"/>
              <a:t>Regular, predictable, spaced knowledge retrieval;</a:t>
            </a:r>
          </a:p>
          <a:p>
            <a:pPr lvl="1">
              <a:buFont typeface="Courier New" panose="02070309020205020404" pitchFamily="49" charset="0"/>
              <a:buChar char="o"/>
            </a:pPr>
            <a:r>
              <a:rPr lang="en-GB" sz="3200" dirty="0"/>
              <a:t>If possible, look at GCSE work or speak to their GCSE teachers;</a:t>
            </a:r>
          </a:p>
          <a:p>
            <a:pPr lvl="1">
              <a:buFont typeface="Courier New" panose="02070309020205020404" pitchFamily="49" charset="0"/>
              <a:buChar char="o"/>
            </a:pPr>
            <a:r>
              <a:rPr lang="en-GB" sz="3200" dirty="0"/>
              <a:t>Regular checking of students’ understanding;</a:t>
            </a:r>
          </a:p>
          <a:p>
            <a:pPr lvl="1">
              <a:buFont typeface="Courier New" panose="02070309020205020404" pitchFamily="49" charset="0"/>
              <a:buChar char="o"/>
            </a:pPr>
            <a:r>
              <a:rPr lang="en-GB" sz="3200" dirty="0"/>
              <a:t>Effective homework setting (e.g. Cornell note-taking for MASSOLIT/</a:t>
            </a:r>
            <a:r>
              <a:rPr lang="en-GB" sz="3200" dirty="0" err="1"/>
              <a:t>youtube</a:t>
            </a:r>
            <a:r>
              <a:rPr lang="en-GB" sz="3200" dirty="0"/>
              <a:t> lectures; pre-reading; consolidation tasks; MCQs).</a:t>
            </a:r>
          </a:p>
        </p:txBody>
      </p:sp>
    </p:spTree>
    <p:extLst>
      <p:ext uri="{BB962C8B-B14F-4D97-AF65-F5344CB8AC3E}">
        <p14:creationId xmlns:p14="http://schemas.microsoft.com/office/powerpoint/2010/main" val="209082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Creating the conditions for discussion</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315358"/>
          </a:xfrm>
        </p:spPr>
        <p:txBody>
          <a:bodyPr>
            <a:normAutofit/>
          </a:bodyPr>
          <a:lstStyle/>
          <a:p>
            <a:pPr marL="0" indent="0">
              <a:buNone/>
            </a:pPr>
            <a:r>
              <a:rPr lang="en-GB" sz="4400" b="1" dirty="0"/>
              <a:t>Clearly communicate high expectations</a:t>
            </a:r>
          </a:p>
          <a:p>
            <a:pPr marL="0" indent="0">
              <a:buNone/>
            </a:pPr>
            <a:endParaRPr lang="en-GB" sz="4400" dirty="0"/>
          </a:p>
          <a:p>
            <a:pPr marL="0" indent="0">
              <a:buNone/>
            </a:pPr>
            <a:endParaRPr lang="en-GB" sz="3200" dirty="0"/>
          </a:p>
        </p:txBody>
      </p:sp>
      <p:pic>
        <p:nvPicPr>
          <p:cNvPr id="7" name="Picture 6">
            <a:extLst>
              <a:ext uri="{FF2B5EF4-FFF2-40B4-BE49-F238E27FC236}">
                <a16:creationId xmlns:a16="http://schemas.microsoft.com/office/drawing/2014/main" id="{F12C119B-AAA6-4B8D-84FF-D4318B164A24}"/>
              </a:ext>
            </a:extLst>
          </p:cNvPr>
          <p:cNvPicPr>
            <a:picLocks noChangeAspect="1"/>
          </p:cNvPicPr>
          <p:nvPr/>
        </p:nvPicPr>
        <p:blipFill rotWithShape="1">
          <a:blip r:embed="rId3"/>
          <a:srcRect t="14793"/>
          <a:stretch/>
        </p:blipFill>
        <p:spPr>
          <a:xfrm>
            <a:off x="1768951" y="2159000"/>
            <a:ext cx="8323896" cy="3937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7388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Creating the conditions for discussion</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315358"/>
          </a:xfrm>
        </p:spPr>
        <p:txBody>
          <a:bodyPr>
            <a:normAutofit/>
          </a:bodyPr>
          <a:lstStyle/>
          <a:p>
            <a:pPr marL="0" indent="0">
              <a:buNone/>
            </a:pPr>
            <a:r>
              <a:rPr lang="en-GB" sz="4400" b="1" dirty="0"/>
              <a:t>Develop trust and belonging</a:t>
            </a:r>
          </a:p>
          <a:p>
            <a:pPr marL="0" indent="0">
              <a:buNone/>
            </a:pPr>
            <a:endParaRPr lang="en-GB" sz="3600" dirty="0"/>
          </a:p>
          <a:p>
            <a:pPr>
              <a:buFont typeface="Courier New" panose="02070309020205020404" pitchFamily="49" charset="0"/>
              <a:buChar char="o"/>
            </a:pPr>
            <a:r>
              <a:rPr lang="en-GB" sz="3600" dirty="0"/>
              <a:t>Value all voices equally and listen carefully;</a:t>
            </a:r>
          </a:p>
          <a:p>
            <a:pPr>
              <a:buFont typeface="Courier New" panose="02070309020205020404" pitchFamily="49" charset="0"/>
              <a:buChar char="o"/>
            </a:pPr>
            <a:r>
              <a:rPr lang="en-GB" sz="3600" dirty="0"/>
              <a:t>Make discussion low stakes – regular and with predictable expectations;</a:t>
            </a:r>
          </a:p>
          <a:p>
            <a:pPr>
              <a:buFont typeface="Courier New" panose="02070309020205020404" pitchFamily="49" charset="0"/>
              <a:buChar char="o"/>
            </a:pPr>
            <a:r>
              <a:rPr lang="en-GB" sz="3600" dirty="0"/>
              <a:t>3 point discussion (as recommended for instructional coaching in </a:t>
            </a:r>
            <a:r>
              <a:rPr lang="en-GB" sz="3600" i="1" dirty="0" err="1"/>
              <a:t>WalkThrus</a:t>
            </a:r>
            <a:r>
              <a:rPr lang="en-GB" sz="3600" dirty="0"/>
              <a:t>);</a:t>
            </a:r>
          </a:p>
          <a:p>
            <a:pPr>
              <a:buFont typeface="Courier New" panose="02070309020205020404" pitchFamily="49" charset="0"/>
              <a:buChar char="o"/>
            </a:pPr>
            <a:r>
              <a:rPr lang="en-GB" sz="3600" dirty="0"/>
              <a:t>Scaffold high expectations. </a:t>
            </a:r>
          </a:p>
          <a:p>
            <a:pPr>
              <a:buFont typeface="Courier New" panose="02070309020205020404" pitchFamily="49" charset="0"/>
              <a:buChar char="o"/>
            </a:pPr>
            <a:endParaRPr lang="en-GB" sz="3600" dirty="0"/>
          </a:p>
        </p:txBody>
      </p:sp>
    </p:spTree>
    <p:extLst>
      <p:ext uri="{BB962C8B-B14F-4D97-AF65-F5344CB8AC3E}">
        <p14:creationId xmlns:p14="http://schemas.microsoft.com/office/powerpoint/2010/main" val="301142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The discussion itself</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315358"/>
          </a:xfrm>
        </p:spPr>
        <p:txBody>
          <a:bodyPr>
            <a:normAutofit fontScale="77500" lnSpcReduction="20000"/>
          </a:bodyPr>
          <a:lstStyle/>
          <a:p>
            <a:pPr marL="0" indent="0">
              <a:buNone/>
            </a:pPr>
            <a:r>
              <a:rPr lang="en-GB" sz="4400" b="1" dirty="0"/>
              <a:t>Questioning strategies</a:t>
            </a:r>
          </a:p>
          <a:p>
            <a:pPr marL="0" indent="0">
              <a:buNone/>
            </a:pPr>
            <a:endParaRPr lang="en-GB" sz="3600" dirty="0"/>
          </a:p>
          <a:p>
            <a:pPr>
              <a:buFont typeface="Courier New" panose="02070309020205020404" pitchFamily="49" charset="0"/>
              <a:buChar char="o"/>
            </a:pPr>
            <a:r>
              <a:rPr lang="en-GB" sz="3600" dirty="0"/>
              <a:t>Balance of cold-calling and students indicating they wish to enter the discussion (e.g. hand up). </a:t>
            </a:r>
          </a:p>
          <a:p>
            <a:pPr>
              <a:buFont typeface="Courier New" panose="02070309020205020404" pitchFamily="49" charset="0"/>
              <a:buChar char="o"/>
            </a:pPr>
            <a:r>
              <a:rPr lang="en-GB" sz="3600" dirty="0"/>
              <a:t>ABC questioning: </a:t>
            </a:r>
          </a:p>
          <a:p>
            <a:pPr lvl="1">
              <a:buFont typeface="Courier New" panose="02070309020205020404" pitchFamily="49" charset="0"/>
              <a:buChar char="o"/>
            </a:pPr>
            <a:r>
              <a:rPr lang="en-GB" sz="3200" b="1" dirty="0"/>
              <a:t>Agree</a:t>
            </a:r>
            <a:r>
              <a:rPr lang="en-GB" sz="3200" dirty="0"/>
              <a:t> – </a:t>
            </a:r>
            <a:r>
              <a:rPr lang="en-GB" sz="2600" dirty="0">
                <a:latin typeface="Segoe Print" panose="02000600000000000000" pitchFamily="2" charset="0"/>
              </a:rPr>
              <a:t>do you agree/disagree with X’s idea? Why? Where is your evidence for that? Does that link to Y’s thoughts about…?</a:t>
            </a:r>
          </a:p>
          <a:p>
            <a:pPr lvl="1">
              <a:buFont typeface="Courier New" panose="02070309020205020404" pitchFamily="49" charset="0"/>
              <a:buChar char="o"/>
            </a:pPr>
            <a:r>
              <a:rPr lang="en-GB" sz="3200" b="1" dirty="0"/>
              <a:t>Build</a:t>
            </a:r>
            <a:r>
              <a:rPr lang="en-GB" sz="3200" dirty="0"/>
              <a:t> – </a:t>
            </a:r>
            <a:r>
              <a:rPr lang="en-GB" sz="2600" dirty="0">
                <a:latin typeface="Segoe Print" panose="02000600000000000000" pitchFamily="2" charset="0"/>
              </a:rPr>
              <a:t>what can you add to Z’s thinking there? What evidence might Z be able to use to support their argument? What might Z have forgotten? Could Z link this idea to another character in the text?</a:t>
            </a:r>
          </a:p>
          <a:p>
            <a:pPr lvl="1">
              <a:buFont typeface="Courier New" panose="02070309020205020404" pitchFamily="49" charset="0"/>
              <a:buChar char="o"/>
            </a:pPr>
            <a:r>
              <a:rPr lang="en-GB" sz="3200" b="1" dirty="0"/>
              <a:t>Challenge</a:t>
            </a:r>
            <a:r>
              <a:rPr lang="en-GB" sz="3200" dirty="0"/>
              <a:t> – </a:t>
            </a:r>
            <a:r>
              <a:rPr lang="en-GB" sz="2600" dirty="0">
                <a:latin typeface="Segoe Print" panose="02000600000000000000" pitchFamily="2" charset="0"/>
              </a:rPr>
              <a:t>what about the counter-argument that…? Have you considered…? How do X’s ideas counter what you are saying?</a:t>
            </a:r>
          </a:p>
          <a:p>
            <a:pPr>
              <a:buFont typeface="Courier New" panose="02070309020205020404" pitchFamily="49" charset="0"/>
              <a:buChar char="o"/>
            </a:pPr>
            <a:r>
              <a:rPr lang="en-GB" sz="3600" dirty="0"/>
              <a:t>Pre-release questions.</a:t>
            </a:r>
          </a:p>
          <a:p>
            <a:pPr>
              <a:buFont typeface="Courier New" panose="02070309020205020404" pitchFamily="49" charset="0"/>
              <a:buChar char="o"/>
            </a:pPr>
            <a:r>
              <a:rPr lang="en-GB" sz="3600" dirty="0"/>
              <a:t>Show genuine curiosity – there doesn’t have to be a pre-determined destination or answer.</a:t>
            </a:r>
          </a:p>
        </p:txBody>
      </p:sp>
    </p:spTree>
    <p:extLst>
      <p:ext uri="{BB962C8B-B14F-4D97-AF65-F5344CB8AC3E}">
        <p14:creationId xmlns:p14="http://schemas.microsoft.com/office/powerpoint/2010/main" val="428596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The discussion itself</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773838"/>
          </a:xfrm>
        </p:spPr>
        <p:txBody>
          <a:bodyPr>
            <a:normAutofit/>
          </a:bodyPr>
          <a:lstStyle/>
          <a:p>
            <a:pPr marL="0" indent="0">
              <a:buNone/>
            </a:pPr>
            <a:r>
              <a:rPr lang="en-GB" sz="4400" b="1" dirty="0"/>
              <a:t>Think – Pair – Share </a:t>
            </a:r>
          </a:p>
        </p:txBody>
      </p:sp>
      <p:graphicFrame>
        <p:nvGraphicFramePr>
          <p:cNvPr id="4" name="Table 4">
            <a:extLst>
              <a:ext uri="{FF2B5EF4-FFF2-40B4-BE49-F238E27FC236}">
                <a16:creationId xmlns:a16="http://schemas.microsoft.com/office/drawing/2014/main" id="{1F955411-128C-4279-BE7C-53D538266660}"/>
              </a:ext>
            </a:extLst>
          </p:cNvPr>
          <p:cNvGraphicFramePr>
            <a:graphicFrameLocks noGrp="1"/>
          </p:cNvGraphicFramePr>
          <p:nvPr>
            <p:extLst>
              <p:ext uri="{D42A27DB-BD31-4B8C-83A1-F6EECF244321}">
                <p14:modId xmlns:p14="http://schemas.microsoft.com/office/powerpoint/2010/main" val="907257387"/>
              </p:ext>
            </p:extLst>
          </p:nvPr>
        </p:nvGraphicFramePr>
        <p:xfrm>
          <a:off x="492760" y="2138117"/>
          <a:ext cx="11059161" cy="4084320"/>
        </p:xfrm>
        <a:graphic>
          <a:graphicData uri="http://schemas.openxmlformats.org/drawingml/2006/table">
            <a:tbl>
              <a:tblPr firstRow="1" bandRow="1">
                <a:tableStyleId>{00A15C55-8517-42AA-B614-E9B94910E393}</a:tableStyleId>
              </a:tblPr>
              <a:tblGrid>
                <a:gridCol w="3686387">
                  <a:extLst>
                    <a:ext uri="{9D8B030D-6E8A-4147-A177-3AD203B41FA5}">
                      <a16:colId xmlns:a16="http://schemas.microsoft.com/office/drawing/2014/main" val="3671031653"/>
                    </a:ext>
                  </a:extLst>
                </a:gridCol>
                <a:gridCol w="3686387">
                  <a:extLst>
                    <a:ext uri="{9D8B030D-6E8A-4147-A177-3AD203B41FA5}">
                      <a16:colId xmlns:a16="http://schemas.microsoft.com/office/drawing/2014/main" val="2616415347"/>
                    </a:ext>
                  </a:extLst>
                </a:gridCol>
                <a:gridCol w="3686387">
                  <a:extLst>
                    <a:ext uri="{9D8B030D-6E8A-4147-A177-3AD203B41FA5}">
                      <a16:colId xmlns:a16="http://schemas.microsoft.com/office/drawing/2014/main" val="71620925"/>
                    </a:ext>
                  </a:extLst>
                </a:gridCol>
              </a:tblGrid>
              <a:tr h="370840">
                <a:tc>
                  <a:txBody>
                    <a:bodyPr/>
                    <a:lstStyle/>
                    <a:p>
                      <a:r>
                        <a:rPr lang="en-GB" sz="3200" dirty="0">
                          <a:solidFill>
                            <a:schemeClr val="tx1"/>
                          </a:solidFill>
                        </a:rPr>
                        <a:t>Your ideas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3200" dirty="0">
                          <a:solidFill>
                            <a:schemeClr val="tx1"/>
                          </a:solidFill>
                        </a:rPr>
                        <a:t>Your partner’s ideas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3200" dirty="0">
                          <a:solidFill>
                            <a:schemeClr val="tx1"/>
                          </a:solidFill>
                        </a:rPr>
                        <a:t>The class’s ideas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1137487"/>
                  </a:ext>
                </a:extLst>
              </a:tr>
              <a:tr h="370840">
                <a:tc>
                  <a:txBody>
                    <a:bodyPr/>
                    <a:lstStyle/>
                    <a:p>
                      <a:endParaRPr lang="en-GB" sz="3200" dirty="0">
                        <a:solidFill>
                          <a:schemeClr val="tx1"/>
                        </a:solidFill>
                      </a:endParaRPr>
                    </a:p>
                    <a:p>
                      <a:endParaRPr lang="en-GB" sz="3200" dirty="0">
                        <a:solidFill>
                          <a:schemeClr val="tx1"/>
                        </a:solidFill>
                      </a:endParaRPr>
                    </a:p>
                    <a:p>
                      <a:endParaRPr lang="en-GB" sz="3200" dirty="0">
                        <a:solidFill>
                          <a:schemeClr val="tx1"/>
                        </a:solidFill>
                      </a:endParaRPr>
                    </a:p>
                    <a:p>
                      <a:endParaRPr lang="en-GB" sz="3200" dirty="0">
                        <a:solidFill>
                          <a:schemeClr val="tx1"/>
                        </a:solidFill>
                      </a:endParaRPr>
                    </a:p>
                    <a:p>
                      <a:endParaRPr lang="en-GB" sz="3200" dirty="0">
                        <a:solidFill>
                          <a:schemeClr val="tx1"/>
                        </a:solidFill>
                      </a:endParaRPr>
                    </a:p>
                    <a:p>
                      <a:endParaRPr lang="en-GB" sz="3200" dirty="0">
                        <a:solidFill>
                          <a:schemeClr val="tx1"/>
                        </a:solidFill>
                      </a:endParaRPr>
                    </a:p>
                    <a:p>
                      <a:endParaRPr lang="en-GB" sz="3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3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3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3189045"/>
                  </a:ext>
                </a:extLst>
              </a:tr>
            </a:tbl>
          </a:graphicData>
        </a:graphic>
      </p:graphicFrame>
    </p:spTree>
    <p:extLst>
      <p:ext uri="{BB962C8B-B14F-4D97-AF65-F5344CB8AC3E}">
        <p14:creationId xmlns:p14="http://schemas.microsoft.com/office/powerpoint/2010/main" val="4146564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The discussion itself</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773838"/>
          </a:xfrm>
        </p:spPr>
        <p:txBody>
          <a:bodyPr>
            <a:normAutofit/>
          </a:bodyPr>
          <a:lstStyle/>
          <a:p>
            <a:pPr marL="0" indent="0">
              <a:buNone/>
            </a:pPr>
            <a:r>
              <a:rPr lang="en-GB" sz="4400" b="1" dirty="0"/>
              <a:t>Think – </a:t>
            </a:r>
            <a:r>
              <a:rPr lang="en-GB" sz="4400" b="1" dirty="0">
                <a:highlight>
                  <a:srgbClr val="FFFF00"/>
                </a:highlight>
              </a:rPr>
              <a:t>Pair</a:t>
            </a:r>
            <a:r>
              <a:rPr lang="en-GB" sz="4400" b="1" dirty="0"/>
              <a:t> – Share </a:t>
            </a:r>
          </a:p>
        </p:txBody>
      </p:sp>
      <p:pic>
        <p:nvPicPr>
          <p:cNvPr id="6" name="Picture 5">
            <a:extLst>
              <a:ext uri="{FF2B5EF4-FFF2-40B4-BE49-F238E27FC236}">
                <a16:creationId xmlns:a16="http://schemas.microsoft.com/office/drawing/2014/main" id="{F692522E-422F-4A71-8BE3-F3CF2A686275}"/>
              </a:ext>
            </a:extLst>
          </p:cNvPr>
          <p:cNvPicPr>
            <a:picLocks noChangeAspect="1"/>
          </p:cNvPicPr>
          <p:nvPr/>
        </p:nvPicPr>
        <p:blipFill>
          <a:blip r:embed="rId3"/>
          <a:stretch>
            <a:fillRect/>
          </a:stretch>
        </p:blipFill>
        <p:spPr>
          <a:xfrm>
            <a:off x="555099" y="2138117"/>
            <a:ext cx="7525800" cy="3943900"/>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12AF4438-15A2-4F0F-AB78-D14C74BB832A}"/>
              </a:ext>
            </a:extLst>
          </p:cNvPr>
          <p:cNvSpPr/>
          <p:nvPr/>
        </p:nvSpPr>
        <p:spPr>
          <a:xfrm>
            <a:off x="8686800" y="2667000"/>
            <a:ext cx="2603500" cy="275590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r>
              <a:rPr lang="en-GB" sz="2800" dirty="0"/>
              <a:t>And/or</a:t>
            </a:r>
          </a:p>
          <a:p>
            <a:pPr marL="285750" indent="-285750">
              <a:buFont typeface="Courier New" panose="02070309020205020404" pitchFamily="49" charset="0"/>
              <a:buChar char="o"/>
            </a:pPr>
            <a:r>
              <a:rPr lang="en-GB" sz="2800" dirty="0"/>
              <a:t>Word bank</a:t>
            </a:r>
          </a:p>
          <a:p>
            <a:pPr marL="285750" indent="-285750">
              <a:buFont typeface="Courier New" panose="02070309020205020404" pitchFamily="49" charset="0"/>
              <a:buChar char="o"/>
            </a:pPr>
            <a:r>
              <a:rPr lang="en-GB" sz="2800" dirty="0"/>
              <a:t>Quotations list</a:t>
            </a:r>
          </a:p>
        </p:txBody>
      </p:sp>
    </p:spTree>
    <p:extLst>
      <p:ext uri="{BB962C8B-B14F-4D97-AF65-F5344CB8AC3E}">
        <p14:creationId xmlns:p14="http://schemas.microsoft.com/office/powerpoint/2010/main" val="2264253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The discussion itself</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4781958"/>
          </a:xfrm>
        </p:spPr>
        <p:txBody>
          <a:bodyPr>
            <a:normAutofit fontScale="85000" lnSpcReduction="20000"/>
          </a:bodyPr>
          <a:lstStyle/>
          <a:p>
            <a:pPr marL="0" indent="0">
              <a:buNone/>
            </a:pPr>
            <a:r>
              <a:rPr lang="en-GB" sz="4400" b="1" dirty="0"/>
              <a:t>Think – Pair – </a:t>
            </a:r>
            <a:r>
              <a:rPr lang="en-GB" sz="4400" b="1" dirty="0">
                <a:highlight>
                  <a:srgbClr val="FFFF00"/>
                </a:highlight>
              </a:rPr>
              <a:t>Share</a:t>
            </a:r>
          </a:p>
          <a:p>
            <a:pPr marL="0" indent="0">
              <a:buNone/>
            </a:pPr>
            <a:endParaRPr lang="en-GB" sz="4400" b="1" dirty="0"/>
          </a:p>
          <a:p>
            <a:pPr>
              <a:buFont typeface="Courier New" panose="02070309020205020404" pitchFamily="49" charset="0"/>
              <a:buChar char="o"/>
            </a:pPr>
            <a:r>
              <a:rPr lang="en-GB" sz="4400" b="1" dirty="0"/>
              <a:t> </a:t>
            </a:r>
            <a:r>
              <a:rPr lang="en-GB" sz="3600" dirty="0">
                <a:latin typeface="Segoe Print" panose="02000600000000000000" pitchFamily="2" charset="0"/>
              </a:rPr>
              <a:t>What did you and your partner discuss?</a:t>
            </a:r>
          </a:p>
          <a:p>
            <a:pPr lvl="1">
              <a:buFont typeface="Courier New" panose="02070309020205020404" pitchFamily="49" charset="0"/>
              <a:buChar char="o"/>
            </a:pPr>
            <a:r>
              <a:rPr lang="en-GB" sz="3600" dirty="0"/>
              <a:t>A low stakes question – the student does not have to aim for a “correct” answer.</a:t>
            </a:r>
          </a:p>
          <a:p>
            <a:pPr lvl="1">
              <a:buFont typeface="Courier New" panose="02070309020205020404" pitchFamily="49" charset="0"/>
              <a:buChar char="o"/>
            </a:pPr>
            <a:r>
              <a:rPr lang="en-GB" sz="3600" dirty="0"/>
              <a:t>Leaves the discussion open for divergent ideas.</a:t>
            </a:r>
          </a:p>
          <a:p>
            <a:pPr lvl="1">
              <a:buFont typeface="Courier New" panose="02070309020205020404" pitchFamily="49" charset="0"/>
              <a:buChar char="o"/>
            </a:pPr>
            <a:endParaRPr lang="en-GB" sz="3600" dirty="0"/>
          </a:p>
          <a:p>
            <a:pPr>
              <a:buFont typeface="Courier New" panose="02070309020205020404" pitchFamily="49" charset="0"/>
              <a:buChar char="o"/>
            </a:pPr>
            <a:r>
              <a:rPr lang="en-GB" sz="4100" b="1" dirty="0"/>
              <a:t> </a:t>
            </a:r>
            <a:r>
              <a:rPr lang="en-GB" sz="3600" dirty="0">
                <a:latin typeface="Segoe Print" panose="02000600000000000000" pitchFamily="2" charset="0"/>
              </a:rPr>
              <a:t>Give me one sentence to summarise your discussion with your partner. </a:t>
            </a:r>
          </a:p>
          <a:p>
            <a:pPr lvl="1">
              <a:buFont typeface="Courier New" panose="02070309020205020404" pitchFamily="49" charset="0"/>
              <a:buChar char="o"/>
            </a:pPr>
            <a:r>
              <a:rPr lang="en-GB" sz="3600" dirty="0"/>
              <a:t>Low stakes, limited, clear expectations. </a:t>
            </a:r>
          </a:p>
          <a:p>
            <a:pPr lvl="1">
              <a:buFont typeface="Courier New" panose="02070309020205020404" pitchFamily="49" charset="0"/>
              <a:buChar char="o"/>
            </a:pPr>
            <a:r>
              <a:rPr lang="en-GB" sz="3600" dirty="0"/>
              <a:t>Credit to Stacey Reay.</a:t>
            </a:r>
          </a:p>
          <a:p>
            <a:pPr lvl="1">
              <a:buFont typeface="Courier New" panose="02070309020205020404" pitchFamily="49" charset="0"/>
              <a:buChar char="o"/>
            </a:pPr>
            <a:endParaRPr lang="en-GB" sz="4000" dirty="0"/>
          </a:p>
        </p:txBody>
      </p:sp>
    </p:spTree>
    <p:extLst>
      <p:ext uri="{BB962C8B-B14F-4D97-AF65-F5344CB8AC3E}">
        <p14:creationId xmlns:p14="http://schemas.microsoft.com/office/powerpoint/2010/main" val="142124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The discussion itself</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315358"/>
          </a:xfrm>
        </p:spPr>
        <p:txBody>
          <a:bodyPr>
            <a:normAutofit/>
          </a:bodyPr>
          <a:lstStyle/>
          <a:p>
            <a:pPr marL="0" indent="0">
              <a:buNone/>
            </a:pPr>
            <a:r>
              <a:rPr lang="en-GB" sz="4400" b="1" dirty="0"/>
              <a:t>Rehearsal and repetition – say it again better</a:t>
            </a:r>
          </a:p>
          <a:p>
            <a:pPr marL="0" indent="0">
              <a:buNone/>
            </a:pPr>
            <a:endParaRPr lang="en-GB" dirty="0"/>
          </a:p>
          <a:p>
            <a:pPr>
              <a:buFont typeface="Courier New" panose="02070309020205020404" pitchFamily="49" charset="0"/>
              <a:buChar char="o"/>
            </a:pPr>
            <a:r>
              <a:rPr lang="en-GB" sz="3000" dirty="0">
                <a:latin typeface="Segoe Print" panose="02000600000000000000" pitchFamily="2" charset="0"/>
              </a:rPr>
              <a:t>How could you include this word in your response?;</a:t>
            </a:r>
          </a:p>
          <a:p>
            <a:pPr>
              <a:buFont typeface="Courier New" panose="02070309020205020404" pitchFamily="49" charset="0"/>
              <a:buChar char="o"/>
            </a:pPr>
            <a:r>
              <a:rPr lang="en-GB" sz="3000" dirty="0">
                <a:latin typeface="Segoe Print" panose="02000600000000000000" pitchFamily="2" charset="0"/>
              </a:rPr>
              <a:t>Sam, can you summarise Siobhan’s argument for us?;</a:t>
            </a:r>
          </a:p>
          <a:p>
            <a:pPr>
              <a:buFont typeface="Courier New" panose="02070309020205020404" pitchFamily="49" charset="0"/>
              <a:buChar char="o"/>
            </a:pPr>
            <a:r>
              <a:rPr lang="en-GB" sz="3000" dirty="0">
                <a:latin typeface="Segoe Print" panose="02000600000000000000" pitchFamily="2" charset="0"/>
              </a:rPr>
              <a:t>Good ideas – </a:t>
            </a:r>
            <a:r>
              <a:rPr lang="en-GB" sz="3000" dirty="0">
                <a:highlight>
                  <a:srgbClr val="FFFF00"/>
                </a:highlight>
                <a:latin typeface="Segoe Print" panose="02000600000000000000" pitchFamily="2" charset="0"/>
              </a:rPr>
              <a:t>and</a:t>
            </a:r>
            <a:r>
              <a:rPr lang="en-GB" sz="3000" dirty="0">
                <a:latin typeface="Segoe Print" panose="02000600000000000000" pitchFamily="2" charset="0"/>
              </a:rPr>
              <a:t> they were a bit fragmented. Can you put it together in 2 sentences?;</a:t>
            </a:r>
          </a:p>
          <a:p>
            <a:pPr>
              <a:buFont typeface="Courier New" panose="02070309020205020404" pitchFamily="49" charset="0"/>
              <a:buChar char="o"/>
            </a:pPr>
            <a:r>
              <a:rPr lang="en-GB" dirty="0">
                <a:latin typeface="Segoe Print" panose="02000600000000000000" pitchFamily="2" charset="0"/>
              </a:rPr>
              <a:t>That’s a really important concept to be able to explain – everyone, take 60 seconds to explain X to your partner. </a:t>
            </a:r>
            <a:r>
              <a:rPr lang="en-GB" sz="3600" dirty="0"/>
              <a:t>[Then randomly sample the class and repeat until they are all fluent.]</a:t>
            </a:r>
          </a:p>
        </p:txBody>
      </p:sp>
    </p:spTree>
    <p:extLst>
      <p:ext uri="{BB962C8B-B14F-4D97-AF65-F5344CB8AC3E}">
        <p14:creationId xmlns:p14="http://schemas.microsoft.com/office/powerpoint/2010/main" val="346229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0DC-B891-4110-A369-AE51F2EE0BE9}"/>
              </a:ext>
            </a:extLst>
          </p:cNvPr>
          <p:cNvSpPr>
            <a:spLocks noGrp="1"/>
          </p:cNvSpPr>
          <p:nvPr>
            <p:ph type="title"/>
          </p:nvPr>
        </p:nvSpPr>
        <p:spPr>
          <a:xfrm>
            <a:off x="0" y="0"/>
            <a:ext cx="12192000" cy="959005"/>
          </a:xfrm>
          <a:solidFill>
            <a:srgbClr val="002060"/>
          </a:solidFill>
        </p:spPr>
        <p:txBody>
          <a:bodyPr/>
          <a:lstStyle/>
          <a:p>
            <a:r>
              <a:rPr lang="en-GB" dirty="0">
                <a:solidFill>
                  <a:schemeClr val="bg1"/>
                </a:solidFill>
                <a:latin typeface="+mn-lt"/>
              </a:rPr>
              <a:t>The discussion itself</a:t>
            </a:r>
          </a:p>
        </p:txBody>
      </p:sp>
      <p:sp>
        <p:nvSpPr>
          <p:cNvPr id="3" name="Content Placeholder 2">
            <a:extLst>
              <a:ext uri="{FF2B5EF4-FFF2-40B4-BE49-F238E27FC236}">
                <a16:creationId xmlns:a16="http://schemas.microsoft.com/office/drawing/2014/main" id="{A4445E45-8983-4C5E-9173-410286845EAE}"/>
              </a:ext>
            </a:extLst>
          </p:cNvPr>
          <p:cNvSpPr>
            <a:spLocks noGrp="1"/>
          </p:cNvSpPr>
          <p:nvPr>
            <p:ph idx="1"/>
          </p:nvPr>
        </p:nvSpPr>
        <p:spPr>
          <a:xfrm>
            <a:off x="360246" y="1161642"/>
            <a:ext cx="11471507" cy="5315358"/>
          </a:xfrm>
        </p:spPr>
        <p:txBody>
          <a:bodyPr>
            <a:normAutofit fontScale="77500" lnSpcReduction="20000"/>
          </a:bodyPr>
          <a:lstStyle/>
          <a:p>
            <a:pPr marL="0" indent="0">
              <a:buNone/>
            </a:pPr>
            <a:r>
              <a:rPr lang="en-GB" sz="4400" b="1" dirty="0"/>
              <a:t>Coping with mistakes</a:t>
            </a:r>
          </a:p>
          <a:p>
            <a:pPr marL="0" indent="0">
              <a:buNone/>
            </a:pPr>
            <a:endParaRPr lang="en-GB" sz="3600" dirty="0"/>
          </a:p>
          <a:p>
            <a:pPr>
              <a:buFont typeface="Courier New" panose="02070309020205020404" pitchFamily="49" charset="0"/>
              <a:buChar char="o"/>
            </a:pPr>
            <a:r>
              <a:rPr lang="en-GB" sz="3600" dirty="0"/>
              <a:t>Normalise mistakes – we all make them and they are an opportunity for learning;</a:t>
            </a:r>
          </a:p>
          <a:p>
            <a:pPr>
              <a:buFont typeface="Courier New" panose="02070309020205020404" pitchFamily="49" charset="0"/>
              <a:buChar char="o"/>
            </a:pPr>
            <a:r>
              <a:rPr lang="en-GB" sz="3600" dirty="0"/>
              <a:t>Model how to approach a lack of knowledge or understanding [</a:t>
            </a:r>
            <a:r>
              <a:rPr lang="en-GB" sz="3100" dirty="0">
                <a:latin typeface="Segoe Print" panose="02000600000000000000" pitchFamily="2" charset="0"/>
              </a:rPr>
              <a:t>I’m not sure what Coleridge said about Iago – I’m just going to check my notes…</a:t>
            </a:r>
            <a:r>
              <a:rPr lang="en-GB" sz="3600" dirty="0"/>
              <a:t>];</a:t>
            </a:r>
          </a:p>
          <a:p>
            <a:pPr>
              <a:buFont typeface="Courier New" panose="02070309020205020404" pitchFamily="49" charset="0"/>
              <a:buChar char="o"/>
            </a:pPr>
            <a:r>
              <a:rPr lang="en-GB" sz="3600" dirty="0"/>
              <a:t>Give time to refer to knowledge organisers / notes;</a:t>
            </a:r>
          </a:p>
          <a:p>
            <a:pPr>
              <a:buFont typeface="Courier New" panose="02070309020205020404" pitchFamily="49" charset="0"/>
              <a:buChar char="o"/>
            </a:pPr>
            <a:r>
              <a:rPr lang="en-GB" sz="3600" dirty="0"/>
              <a:t>Quick think – pair – share;</a:t>
            </a:r>
          </a:p>
          <a:p>
            <a:pPr>
              <a:buFont typeface="Courier New" panose="02070309020205020404" pitchFamily="49" charset="0"/>
              <a:buChar char="o"/>
            </a:pPr>
            <a:r>
              <a:rPr lang="en-GB" sz="3600" dirty="0"/>
              <a:t>Strip it back to concrete knowledge and bring the whole class in – then build up incrementally [</a:t>
            </a:r>
            <a:r>
              <a:rPr lang="en-GB" sz="3100" dirty="0">
                <a:latin typeface="Segoe Print" panose="02000600000000000000" pitchFamily="2" charset="0"/>
              </a:rPr>
              <a:t>Ok, let’s take a step back </a:t>
            </a:r>
            <a:r>
              <a:rPr lang="en-GB" sz="3100" dirty="0" err="1">
                <a:latin typeface="Segoe Print" panose="02000600000000000000" pitchFamily="2" charset="0"/>
              </a:rPr>
              <a:t>Zeyna</a:t>
            </a:r>
            <a:r>
              <a:rPr lang="en-GB" sz="3100" dirty="0">
                <a:latin typeface="Segoe Print" panose="02000600000000000000" pitchFamily="2" charset="0"/>
              </a:rPr>
              <a:t>. Lewis – can you remind us what Othello says to Desdemona when he arrives at Cyprus? And what does that mean Ben? So what can we learn about their relationship at this point in the play Lydia?</a:t>
            </a:r>
            <a:r>
              <a:rPr lang="en-GB" sz="3600" dirty="0"/>
              <a:t>].</a:t>
            </a:r>
          </a:p>
        </p:txBody>
      </p:sp>
    </p:spTree>
    <p:extLst>
      <p:ext uri="{BB962C8B-B14F-4D97-AF65-F5344CB8AC3E}">
        <p14:creationId xmlns:p14="http://schemas.microsoft.com/office/powerpoint/2010/main" val="404404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856</Words>
  <Application>Microsoft Office PowerPoint</Application>
  <PresentationFormat>Widescreen</PresentationFormat>
  <Paragraphs>114</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Courier New</vt:lpstr>
      <vt:lpstr>Modern Love Caps</vt:lpstr>
      <vt:lpstr>Segoe Print</vt:lpstr>
      <vt:lpstr>Office Theme</vt:lpstr>
      <vt:lpstr>Scaffolding Discussion for A Level English Literature</vt:lpstr>
      <vt:lpstr>The “anyone, anyone” lesson</vt:lpstr>
      <vt:lpstr>What would I tell my 2005 self?</vt:lpstr>
      <vt:lpstr>Creating the conditions for discussion</vt:lpstr>
      <vt:lpstr>Creating the conditions for discussion</vt:lpstr>
      <vt:lpstr>Creating the conditions for discussion</vt:lpstr>
      <vt:lpstr>Creating the conditions for discussion</vt:lpstr>
      <vt:lpstr>Creating the conditions for discussion</vt:lpstr>
      <vt:lpstr>Creating the conditions for discussion</vt:lpstr>
      <vt:lpstr>Creating the conditions for discussion</vt:lpstr>
      <vt:lpstr>The discussion itself</vt:lpstr>
      <vt:lpstr>The discussion itself</vt:lpstr>
      <vt:lpstr>The discussion itself</vt:lpstr>
      <vt:lpstr>The discussion itself</vt:lpstr>
      <vt:lpstr>The discussion itself</vt:lpstr>
      <vt:lpstr>The discussion itself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Scaffolding Discussion for A Level English Literature</dc:title>
  <dc:creator>Dr A. Smith</dc:creator>
  <cp:lastModifiedBy>Dr A. Smith</cp:lastModifiedBy>
  <cp:revision>16</cp:revision>
  <cp:lastPrinted>2021-06-11T15:34:21Z</cp:lastPrinted>
  <dcterms:created xsi:type="dcterms:W3CDTF">2021-06-03T12:07:42Z</dcterms:created>
  <dcterms:modified xsi:type="dcterms:W3CDTF">2021-06-11T15:35:27Z</dcterms:modified>
</cp:coreProperties>
</file>