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7F2"/>
    <a:srgbClr val="FCD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30"/>
    <p:restoredTop sz="94660"/>
  </p:normalViewPr>
  <p:slideViewPr>
    <p:cSldViewPr snapToGrid="0">
      <p:cViewPr varScale="1">
        <p:scale>
          <a:sx n="63" d="100"/>
          <a:sy n="63" d="100"/>
        </p:scale>
        <p:origin x="312" y="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5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8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1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8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4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4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3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2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6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5B976-D608-7149-9ADC-D2513A81EBD7}" type="datetimeFigureOut">
              <a:rPr lang="en-US" smtClean="0"/>
              <a:t>10/29/22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B6829-7DAB-424E-9631-233280CB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7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5" y="203516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Positive or negative?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39" y="1016317"/>
            <a:ext cx="8868885" cy="7781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Read through the sentences and discuss with the person next to you which word is needed for each.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5" y="270985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5" y="249633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B443F44-868C-80FB-2D6F-560E60FAE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2698"/>
              </p:ext>
            </p:extLst>
          </p:nvPr>
        </p:nvGraphicFramePr>
        <p:xfrm>
          <a:off x="91439" y="1942942"/>
          <a:ext cx="8868885" cy="1371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391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589896"/>
                    </a:ext>
                  </a:extLst>
                </a:gridCol>
                <a:gridCol w="6596694">
                  <a:extLst>
                    <a:ext uri="{9D8B030D-6E8A-4147-A177-3AD203B41FA5}">
                      <a16:colId xmlns:a16="http://schemas.microsoft.com/office/drawing/2014/main" val="2890689796"/>
                    </a:ext>
                  </a:extLst>
                </a:gridCol>
              </a:tblGrid>
              <a:tr h="68587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tolerable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i="1" dirty="0"/>
                        <a:t>His decision to leave his washing just outside the washing machine was… 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  <a:tr h="68587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intolerable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40541"/>
                  </a:ext>
                </a:extLst>
              </a:tr>
            </a:tbl>
          </a:graphicData>
        </a:graphic>
      </p:graphicFrame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594FD314-102E-3833-0DAD-AE6995A96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177510"/>
              </p:ext>
            </p:extLst>
          </p:nvPr>
        </p:nvGraphicFramePr>
        <p:xfrm>
          <a:off x="91438" y="3440430"/>
          <a:ext cx="8868885" cy="1623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610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589896"/>
                    </a:ext>
                  </a:extLst>
                </a:gridCol>
                <a:gridCol w="5574504">
                  <a:extLst>
                    <a:ext uri="{9D8B030D-6E8A-4147-A177-3AD203B41FA5}">
                      <a16:colId xmlns:a16="http://schemas.microsoft.com/office/drawing/2014/main" val="2890689796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compassionate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i="1" dirty="0"/>
                        <a:t>Her friend cried when she tripped over, but she laughed which was clearly …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uncompassionate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40541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C73CAE6-3C3D-07D3-A067-9B163CDAE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743080"/>
              </p:ext>
            </p:extLst>
          </p:nvPr>
        </p:nvGraphicFramePr>
        <p:xfrm>
          <a:off x="91439" y="5215257"/>
          <a:ext cx="8868885" cy="1371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773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589896"/>
                    </a:ext>
                  </a:extLst>
                </a:gridCol>
                <a:gridCol w="6502874">
                  <a:extLst>
                    <a:ext uri="{9D8B030D-6E8A-4147-A177-3AD203B41FA5}">
                      <a16:colId xmlns:a16="http://schemas.microsoft.com/office/drawing/2014/main" val="2890689796"/>
                    </a:ext>
                  </a:extLst>
                </a:gridCol>
              </a:tblGrid>
              <a:tr h="68587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objective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When deciding, the company looked for an external view which was…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  <a:tr h="68587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unobjective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40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4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What’s the news?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4" y="856613"/>
            <a:ext cx="8868885" cy="109823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Read through the following headlines which include this term’s vocabulary. Discuss with the person next to you what the article might be about.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C73CAE6-3C3D-07D3-A067-9B163CDAE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676479"/>
              </p:ext>
            </p:extLst>
          </p:nvPr>
        </p:nvGraphicFramePr>
        <p:xfrm>
          <a:off x="91439" y="1954847"/>
          <a:ext cx="215773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773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Objective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0D89165-5C86-7C3F-00ED-14052C874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66" y="2653901"/>
            <a:ext cx="8776649" cy="1396285"/>
          </a:xfrm>
          <a:prstGeom prst="rect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65A75F-F929-68BC-FEE4-1D0A2E663E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75" y="4280218"/>
            <a:ext cx="8776649" cy="1329609"/>
          </a:xfrm>
          <a:prstGeom prst="rect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D720FE-EC35-D915-1A03-49D9D6E95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6464"/>
              </p:ext>
            </p:extLst>
          </p:nvPr>
        </p:nvGraphicFramePr>
        <p:xfrm>
          <a:off x="3332715" y="1954847"/>
          <a:ext cx="215773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773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tolerance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6B5A9F-8ED5-C8E2-FA2D-C36DCB822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460566"/>
              </p:ext>
            </p:extLst>
          </p:nvPr>
        </p:nvGraphicFramePr>
        <p:xfrm>
          <a:off x="6540576" y="1954847"/>
          <a:ext cx="238633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33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+mj-lt"/>
                        </a:rPr>
                        <a:t>autonomous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4B12E4C3-9D43-0C5C-98E0-144F0AE638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965" y="5806522"/>
            <a:ext cx="8806853" cy="933445"/>
          </a:xfrm>
          <a:prstGeom prst="rect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4317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In Focus — Prejudice and Education in the 21st Century">
            <a:extLst>
              <a:ext uri="{FF2B5EF4-FFF2-40B4-BE49-F238E27FC236}">
                <a16:creationId xmlns:a16="http://schemas.microsoft.com/office/drawing/2014/main" id="{DA0827AC-D4DF-F1C0-AC27-F788839A9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8" t="6880" r="14027"/>
          <a:stretch/>
        </p:blipFill>
        <p:spPr bwMode="auto">
          <a:xfrm>
            <a:off x="-21783" y="2216628"/>
            <a:ext cx="2635214" cy="362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How does this link?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4" y="856613"/>
            <a:ext cx="8868885" cy="75501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You have a range of pictures below. Discuss which picture you would match to each word, and why.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C73CAE6-3C3D-07D3-A067-9B163CDAE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095786"/>
              </p:ext>
            </p:extLst>
          </p:nvPr>
        </p:nvGraphicFramePr>
        <p:xfrm>
          <a:off x="104934" y="1611947"/>
          <a:ext cx="2177652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7652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+mj-lt"/>
                        </a:rPr>
                        <a:t>radicalisation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D720FE-EC35-D915-1A03-49D9D6E95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20396"/>
              </p:ext>
            </p:extLst>
          </p:nvPr>
        </p:nvGraphicFramePr>
        <p:xfrm>
          <a:off x="2423722" y="1612102"/>
          <a:ext cx="1904605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4605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prejudice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6B5A9F-8ED5-C8E2-FA2D-C36DCB822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517272"/>
              </p:ext>
            </p:extLst>
          </p:nvPr>
        </p:nvGraphicFramePr>
        <p:xfrm>
          <a:off x="4469464" y="1611630"/>
          <a:ext cx="2386331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33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+mj-lt"/>
                        </a:rPr>
                        <a:t>marginalisation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27412E-6EA9-E1EA-EE6C-C14065BDC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377595"/>
              </p:ext>
            </p:extLst>
          </p:nvPr>
        </p:nvGraphicFramePr>
        <p:xfrm>
          <a:off x="7039009" y="1619250"/>
          <a:ext cx="1904606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4606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segregation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pic>
        <p:nvPicPr>
          <p:cNvPr id="4098" name="Picture 2" descr="How to reduce prejudice among groups of children at school">
            <a:extLst>
              <a:ext uri="{FF2B5EF4-FFF2-40B4-BE49-F238E27FC236}">
                <a16:creationId xmlns:a16="http://schemas.microsoft.com/office/drawing/2014/main" id="{30889D89-98B3-FC7B-9364-9F16EFB41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412" y="4908314"/>
            <a:ext cx="2336588" cy="233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is Day in History: Landmark Ruling Ends Lawful School Segregation">
            <a:extLst>
              <a:ext uri="{FF2B5EF4-FFF2-40B4-BE49-F238E27FC236}">
                <a16:creationId xmlns:a16="http://schemas.microsoft.com/office/drawing/2014/main" id="{14F3EBAF-CB40-00E1-9A22-0A9A304BD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9" r="15566"/>
          <a:stretch/>
        </p:blipFill>
        <p:spPr bwMode="auto">
          <a:xfrm>
            <a:off x="6136640" y="2216628"/>
            <a:ext cx="3007360" cy="271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he Yellow Star">
            <a:extLst>
              <a:ext uri="{FF2B5EF4-FFF2-40B4-BE49-F238E27FC236}">
                <a16:creationId xmlns:a16="http://schemas.microsoft.com/office/drawing/2014/main" id="{299260AF-0E2F-C588-A714-6F662F611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12" y="4908314"/>
            <a:ext cx="3175000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riefings: Reciprocal radicalisation - Radicalisation Research">
            <a:extLst>
              <a:ext uri="{FF2B5EF4-FFF2-40B4-BE49-F238E27FC236}">
                <a16:creationId xmlns:a16="http://schemas.microsoft.com/office/drawing/2014/main" id="{73A0B7E7-0A9D-855B-8489-D06985453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619" y="2194152"/>
            <a:ext cx="3870654" cy="271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Prejudice Reduction | Kathryn M. Kroeper">
            <a:extLst>
              <a:ext uri="{FF2B5EF4-FFF2-40B4-BE49-F238E27FC236}">
                <a16:creationId xmlns:a16="http://schemas.microsoft.com/office/drawing/2014/main" id="{1DF21D70-061A-D984-115B-12D7605E8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242" y="4908314"/>
            <a:ext cx="3870654" cy="232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912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How many words?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4" y="856612"/>
            <a:ext cx="8868885" cy="109001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You have been given the roots of two key words. Working in pairs, write down as many words as you can which include the same morpheme.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27412E-6EA9-E1EA-EE6C-C14065BDC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745334"/>
              </p:ext>
            </p:extLst>
          </p:nvPr>
        </p:nvGraphicFramePr>
        <p:xfrm>
          <a:off x="3842587" y="2849769"/>
          <a:ext cx="5073969" cy="592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3969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592490">
                <a:tc>
                  <a:txBody>
                    <a:bodyPr/>
                    <a:lstStyle/>
                    <a:p>
                      <a:pPr algn="ctr"/>
                      <a:r>
                        <a:rPr lang="en-US" sz="2800" i="0" dirty="0">
                          <a:latin typeface="+mj-lt"/>
                        </a:rPr>
                        <a:t> </a:t>
                      </a:r>
                      <a:r>
                        <a:rPr lang="en-US" sz="2800" b="1" i="0" dirty="0">
                          <a:latin typeface="+mj-lt"/>
                        </a:rPr>
                        <a:t>nom</a:t>
                      </a:r>
                      <a:r>
                        <a:rPr lang="en-US" sz="2800" i="0" dirty="0">
                          <a:latin typeface="+mj-lt"/>
                        </a:rPr>
                        <a:t> (num/</a:t>
                      </a:r>
                      <a:r>
                        <a:rPr lang="en-US" sz="2800" i="0" dirty="0" err="1">
                          <a:latin typeface="+mj-lt"/>
                        </a:rPr>
                        <a:t>nem</a:t>
                      </a:r>
                      <a:r>
                        <a:rPr lang="en-US" sz="2800" i="0" dirty="0">
                          <a:latin typeface="+mj-lt"/>
                        </a:rPr>
                        <a:t>): manage, take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49DC3E-6DF1-1CBC-E235-427263099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443947"/>
              </p:ext>
            </p:extLst>
          </p:nvPr>
        </p:nvGraphicFramePr>
        <p:xfrm>
          <a:off x="280601" y="2926592"/>
          <a:ext cx="3230880" cy="592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0880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59249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+mj-lt"/>
                        </a:rPr>
                        <a:t>auto</a:t>
                      </a:r>
                      <a:r>
                        <a:rPr lang="en-US" sz="2800" dirty="0">
                          <a:latin typeface="+mj-lt"/>
                        </a:rPr>
                        <a:t> : self, one’s own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rgbClr val="FA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0AE6B0B-6E38-A0DE-6B08-0F31198247A4}"/>
              </a:ext>
            </a:extLst>
          </p:cNvPr>
          <p:cNvSpPr txBox="1">
            <a:spLocks/>
          </p:cNvSpPr>
          <p:nvPr/>
        </p:nvSpPr>
        <p:spPr>
          <a:xfrm>
            <a:off x="2076148" y="2084499"/>
            <a:ext cx="4504354" cy="5500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a u t o n o m y </a:t>
            </a:r>
          </a:p>
        </p:txBody>
      </p:sp>
      <p:sp>
        <p:nvSpPr>
          <p:cNvPr id="11" name="Bent Up Arrow 10">
            <a:extLst>
              <a:ext uri="{FF2B5EF4-FFF2-40B4-BE49-F238E27FC236}">
                <a16:creationId xmlns:a16="http://schemas.microsoft.com/office/drawing/2014/main" id="{9C82C5ED-057A-DBC0-AA02-2259616A957A}"/>
              </a:ext>
            </a:extLst>
          </p:cNvPr>
          <p:cNvSpPr/>
          <p:nvPr/>
        </p:nvSpPr>
        <p:spPr>
          <a:xfrm rot="10800000">
            <a:off x="1320429" y="2101442"/>
            <a:ext cx="762000" cy="777653"/>
          </a:xfrm>
          <a:prstGeom prst="bentUpArrow">
            <a:avLst/>
          </a:prstGeom>
          <a:solidFill>
            <a:srgbClr val="FAE7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ent Up Arrow 12">
            <a:extLst>
              <a:ext uri="{FF2B5EF4-FFF2-40B4-BE49-F238E27FC236}">
                <a16:creationId xmlns:a16="http://schemas.microsoft.com/office/drawing/2014/main" id="{D9BE3D56-7C5C-5ACD-0B2A-6C28AD18AF69}"/>
              </a:ext>
            </a:extLst>
          </p:cNvPr>
          <p:cNvSpPr/>
          <p:nvPr/>
        </p:nvSpPr>
        <p:spPr>
          <a:xfrm rot="10800000" flipH="1">
            <a:off x="6580502" y="2106099"/>
            <a:ext cx="762000" cy="777653"/>
          </a:xfrm>
          <a:prstGeom prst="bent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10ECC9C-D7A7-001B-622B-D84D5C6F9544}"/>
              </a:ext>
            </a:extLst>
          </p:cNvPr>
          <p:cNvSpPr txBox="1">
            <a:spLocks/>
          </p:cNvSpPr>
          <p:nvPr/>
        </p:nvSpPr>
        <p:spPr>
          <a:xfrm>
            <a:off x="2261775" y="4378003"/>
            <a:ext cx="4504354" cy="5500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p r e j u d </a:t>
            </a:r>
            <a:r>
              <a:rPr lang="en-US" sz="4000" dirty="0" err="1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i</a:t>
            </a:r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 c e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F26A32B-61DA-DF05-A23F-60AA0A05E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17901"/>
              </p:ext>
            </p:extLst>
          </p:nvPr>
        </p:nvGraphicFramePr>
        <p:xfrm>
          <a:off x="3744188" y="5161150"/>
          <a:ext cx="5172369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2369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592490">
                <a:tc>
                  <a:txBody>
                    <a:bodyPr/>
                    <a:lstStyle/>
                    <a:p>
                      <a:pPr algn="ctr"/>
                      <a:r>
                        <a:rPr lang="en-US" sz="2800" i="0" dirty="0">
                          <a:latin typeface="+mj-lt"/>
                        </a:rPr>
                        <a:t> </a:t>
                      </a:r>
                      <a:r>
                        <a:rPr lang="en-US" sz="2800" b="1" i="0" dirty="0">
                          <a:latin typeface="+mj-lt"/>
                        </a:rPr>
                        <a:t>judge (</a:t>
                      </a:r>
                      <a:r>
                        <a:rPr lang="en-US" sz="2800" b="1" i="0" dirty="0" err="1">
                          <a:latin typeface="+mj-lt"/>
                        </a:rPr>
                        <a:t>jud</a:t>
                      </a:r>
                      <a:r>
                        <a:rPr lang="en-US" sz="2800" b="1" i="0" dirty="0">
                          <a:latin typeface="+mj-lt"/>
                        </a:rPr>
                        <a:t>/jus/</a:t>
                      </a:r>
                      <a:r>
                        <a:rPr lang="en-US" sz="2800" b="1" i="0" dirty="0" err="1">
                          <a:latin typeface="+mj-lt"/>
                        </a:rPr>
                        <a:t>jur</a:t>
                      </a:r>
                      <a:r>
                        <a:rPr lang="en-US" sz="2800" b="1" i="0" dirty="0">
                          <a:latin typeface="+mj-lt"/>
                        </a:rPr>
                        <a:t>): examine, diagnose, to form an opinion </a:t>
                      </a:r>
                      <a:endParaRPr lang="en-US" sz="2800" i="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E62E679-3789-A0E5-1B3E-DF423BF12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79322"/>
              </p:ext>
            </p:extLst>
          </p:nvPr>
        </p:nvGraphicFramePr>
        <p:xfrm>
          <a:off x="45926" y="5161150"/>
          <a:ext cx="3230880" cy="5924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0880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59249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+mj-lt"/>
                        </a:rPr>
                        <a:t>pre</a:t>
                      </a:r>
                      <a:r>
                        <a:rPr lang="en-US" sz="2800" dirty="0">
                          <a:latin typeface="+mj-lt"/>
                        </a:rPr>
                        <a:t> (pro): before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sp>
        <p:nvSpPr>
          <p:cNvPr id="17" name="Bent Up Arrow 16">
            <a:extLst>
              <a:ext uri="{FF2B5EF4-FFF2-40B4-BE49-F238E27FC236}">
                <a16:creationId xmlns:a16="http://schemas.microsoft.com/office/drawing/2014/main" id="{546B6EE9-D96B-6796-5AA5-70E864A498B8}"/>
              </a:ext>
            </a:extLst>
          </p:cNvPr>
          <p:cNvSpPr/>
          <p:nvPr/>
        </p:nvSpPr>
        <p:spPr>
          <a:xfrm rot="10800000">
            <a:off x="1514057" y="4395464"/>
            <a:ext cx="762000" cy="765684"/>
          </a:xfrm>
          <a:prstGeom prst="bentUp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Bent Up Arrow 17">
            <a:extLst>
              <a:ext uri="{FF2B5EF4-FFF2-40B4-BE49-F238E27FC236}">
                <a16:creationId xmlns:a16="http://schemas.microsoft.com/office/drawing/2014/main" id="{2AF8511A-6375-F604-A69E-9F6AE0C21D07}"/>
              </a:ext>
            </a:extLst>
          </p:cNvPr>
          <p:cNvSpPr/>
          <p:nvPr/>
        </p:nvSpPr>
        <p:spPr>
          <a:xfrm rot="10800000" flipH="1">
            <a:off x="6751847" y="4395465"/>
            <a:ext cx="762000" cy="777653"/>
          </a:xfrm>
          <a:prstGeom prst="bentUp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ent Up Arrow 19">
            <a:extLst>
              <a:ext uri="{FF2B5EF4-FFF2-40B4-BE49-F238E27FC236}">
                <a16:creationId xmlns:a16="http://schemas.microsoft.com/office/drawing/2014/main" id="{4239B2BC-7AC3-52E8-7CDE-097C44B94C80}"/>
              </a:ext>
            </a:extLst>
          </p:cNvPr>
          <p:cNvSpPr/>
          <p:nvPr/>
        </p:nvSpPr>
        <p:spPr>
          <a:xfrm rot="5400000">
            <a:off x="402939" y="3405291"/>
            <a:ext cx="550071" cy="777653"/>
          </a:xfrm>
          <a:prstGeom prst="bentUpArrow">
            <a:avLst/>
          </a:prstGeom>
          <a:solidFill>
            <a:srgbClr val="FAE7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ent Up Arrow 20">
            <a:extLst>
              <a:ext uri="{FF2B5EF4-FFF2-40B4-BE49-F238E27FC236}">
                <a16:creationId xmlns:a16="http://schemas.microsoft.com/office/drawing/2014/main" id="{311666CD-7BC8-C9FF-3EE4-2BE2F7E7DC11}"/>
              </a:ext>
            </a:extLst>
          </p:cNvPr>
          <p:cNvSpPr/>
          <p:nvPr/>
        </p:nvSpPr>
        <p:spPr>
          <a:xfrm rot="16200000" flipH="1">
            <a:off x="8252884" y="3316129"/>
            <a:ext cx="540084" cy="777653"/>
          </a:xfrm>
          <a:prstGeom prst="bent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B82809D-89C0-EF7C-2F57-1C0E228DA3C4}"/>
              </a:ext>
            </a:extLst>
          </p:cNvPr>
          <p:cNvSpPr txBox="1">
            <a:spLocks/>
          </p:cNvSpPr>
          <p:nvPr/>
        </p:nvSpPr>
        <p:spPr>
          <a:xfrm>
            <a:off x="838200" y="6303659"/>
            <a:ext cx="7300704" cy="484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>
                <a:ea typeface="ANITYPEWRITER" panose="02000603000000000000" pitchFamily="2" charset="0"/>
              </a:rPr>
              <a:t>To form an opinion before/ too soon </a:t>
            </a:r>
            <a:r>
              <a:rPr lang="en-US" sz="4000" i="1" dirty="0">
                <a:latin typeface="ANITYPEWRITER" panose="02000603000000000000" pitchFamily="2" charset="0"/>
                <a:ea typeface="ANITYPEWRITER" panose="02000603000000000000" pitchFamily="2" charset="0"/>
              </a:rPr>
              <a:t> </a:t>
            </a:r>
          </a:p>
        </p:txBody>
      </p:sp>
      <p:sp>
        <p:nvSpPr>
          <p:cNvPr id="23" name="Bent Up Arrow 22">
            <a:extLst>
              <a:ext uri="{FF2B5EF4-FFF2-40B4-BE49-F238E27FC236}">
                <a16:creationId xmlns:a16="http://schemas.microsoft.com/office/drawing/2014/main" id="{9F44112A-F417-5A9B-1F96-41C96E7B7008}"/>
              </a:ext>
            </a:extLst>
          </p:cNvPr>
          <p:cNvSpPr/>
          <p:nvPr/>
        </p:nvSpPr>
        <p:spPr>
          <a:xfrm rot="16200000" flipH="1">
            <a:off x="8285256" y="5965172"/>
            <a:ext cx="484950" cy="777653"/>
          </a:xfrm>
          <a:prstGeom prst="bentUp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ent Up Arrow 23">
            <a:extLst>
              <a:ext uri="{FF2B5EF4-FFF2-40B4-BE49-F238E27FC236}">
                <a16:creationId xmlns:a16="http://schemas.microsoft.com/office/drawing/2014/main" id="{89F73DD4-F304-A1EF-0338-5BE9AB50CDB2}"/>
              </a:ext>
            </a:extLst>
          </p:cNvPr>
          <p:cNvSpPr/>
          <p:nvPr/>
        </p:nvSpPr>
        <p:spPr>
          <a:xfrm rot="5400000">
            <a:off x="15715" y="5910740"/>
            <a:ext cx="976170" cy="668800"/>
          </a:xfrm>
          <a:prstGeom prst="bentUp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B094465-3786-7C66-C3E7-9CD84AE855C7}"/>
              </a:ext>
            </a:extLst>
          </p:cNvPr>
          <p:cNvSpPr txBox="1">
            <a:spLocks/>
          </p:cNvSpPr>
          <p:nvPr/>
        </p:nvSpPr>
        <p:spPr>
          <a:xfrm>
            <a:off x="1061996" y="3701050"/>
            <a:ext cx="7076908" cy="540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>
                <a:ea typeface="ANITYPEWRITER" panose="02000603000000000000" pitchFamily="2" charset="0"/>
              </a:rPr>
              <a:t>Take take control of the self or to self-manage</a:t>
            </a:r>
            <a:endParaRPr lang="en-US" sz="4000" i="1" dirty="0">
              <a:latin typeface="ANITYPEWRITER" panose="02000603000000000000" pitchFamily="2" charset="0"/>
              <a:ea typeface="ANITYPEWRIT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0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How many words?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18">
            <a:extLst>
              <a:ext uri="{FF2B5EF4-FFF2-40B4-BE49-F238E27FC236}">
                <a16:creationId xmlns:a16="http://schemas.microsoft.com/office/drawing/2014/main" id="{D2A502D9-ACE9-3FDF-D5A6-E1591919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422039"/>
              </p:ext>
            </p:extLst>
          </p:nvPr>
        </p:nvGraphicFramePr>
        <p:xfrm>
          <a:off x="52464" y="856612"/>
          <a:ext cx="8907856" cy="59657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6964">
                  <a:extLst>
                    <a:ext uri="{9D8B030D-6E8A-4147-A177-3AD203B41FA5}">
                      <a16:colId xmlns:a16="http://schemas.microsoft.com/office/drawing/2014/main" val="3064342925"/>
                    </a:ext>
                  </a:extLst>
                </a:gridCol>
                <a:gridCol w="2226964">
                  <a:extLst>
                    <a:ext uri="{9D8B030D-6E8A-4147-A177-3AD203B41FA5}">
                      <a16:colId xmlns:a16="http://schemas.microsoft.com/office/drawing/2014/main" val="4120684466"/>
                    </a:ext>
                  </a:extLst>
                </a:gridCol>
                <a:gridCol w="2226964">
                  <a:extLst>
                    <a:ext uri="{9D8B030D-6E8A-4147-A177-3AD203B41FA5}">
                      <a16:colId xmlns:a16="http://schemas.microsoft.com/office/drawing/2014/main" val="1758343826"/>
                    </a:ext>
                  </a:extLst>
                </a:gridCol>
                <a:gridCol w="2226964">
                  <a:extLst>
                    <a:ext uri="{9D8B030D-6E8A-4147-A177-3AD203B41FA5}">
                      <a16:colId xmlns:a16="http://schemas.microsoft.com/office/drawing/2014/main" val="112500596"/>
                    </a:ext>
                  </a:extLst>
                </a:gridCol>
              </a:tblGrid>
              <a:tr h="2064284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auto</a:t>
                      </a:r>
                    </a:p>
                  </a:txBody>
                  <a:tcPr>
                    <a:solidFill>
                      <a:srgbClr val="FAE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nom</a:t>
                      </a:r>
                    </a:p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num</a:t>
                      </a:r>
                    </a:p>
                    <a:p>
                      <a:r>
                        <a:rPr lang="en-US" sz="3200" b="1" dirty="0" err="1">
                          <a:latin typeface="+mj-lt"/>
                          <a:ea typeface="ANITYPEWRITER" panose="02000603000000000000" pitchFamily="2" charset="0"/>
                        </a:rPr>
                        <a:t>nem</a:t>
                      </a:r>
                      <a:endParaRPr lang="en-US" sz="3200" b="1" dirty="0">
                        <a:latin typeface="+mj-lt"/>
                        <a:ea typeface="ANITYPEWRITER" panose="02000603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pre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judge</a:t>
                      </a:r>
                    </a:p>
                    <a:p>
                      <a:r>
                        <a:rPr lang="en-US" sz="3200" b="1" dirty="0" err="1">
                          <a:latin typeface="+mj-lt"/>
                          <a:ea typeface="ANITYPEWRITER" panose="02000603000000000000" pitchFamily="2" charset="0"/>
                        </a:rPr>
                        <a:t>jud</a:t>
                      </a:r>
                      <a:endParaRPr lang="en-US" sz="3200" b="1" dirty="0">
                        <a:latin typeface="+mj-lt"/>
                        <a:ea typeface="ANITYPEWRITER" panose="02000603000000000000" pitchFamily="2" charset="0"/>
                      </a:endParaRPr>
                    </a:p>
                    <a:p>
                      <a:r>
                        <a:rPr lang="en-US" sz="3200" b="1" dirty="0">
                          <a:latin typeface="+mj-lt"/>
                          <a:ea typeface="ANITYPEWRITER" panose="02000603000000000000" pitchFamily="2" charset="0"/>
                        </a:rPr>
                        <a:t>jus</a:t>
                      </a:r>
                    </a:p>
                    <a:p>
                      <a:r>
                        <a:rPr lang="en-US" sz="3200" b="1" dirty="0" err="1">
                          <a:latin typeface="+mj-lt"/>
                          <a:ea typeface="ANITYPEWRITER" panose="02000603000000000000" pitchFamily="2" charset="0"/>
                        </a:rPr>
                        <a:t>jur</a:t>
                      </a:r>
                      <a:endParaRPr lang="en-US" sz="3200" b="1" dirty="0">
                        <a:latin typeface="+mj-lt"/>
                        <a:ea typeface="ANITYPEWRITER" panose="02000603000000000000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88956"/>
                  </a:ext>
                </a:extLst>
              </a:tr>
              <a:tr h="2957780">
                <a:tc>
                  <a:txBody>
                    <a:bodyPr/>
                    <a:lstStyle/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graph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matic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biography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motive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pilot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crat</a:t>
                      </a:r>
                    </a:p>
                    <a:p>
                      <a:r>
                        <a:rPr lang="en-US" sz="2600" u="sng" dirty="0"/>
                        <a:t>auto</a:t>
                      </a:r>
                      <a:r>
                        <a:rPr lang="en-US" sz="2600" dirty="0"/>
                        <a:t>cracy</a:t>
                      </a:r>
                    </a:p>
                    <a:p>
                      <a:endParaRPr lang="en-US" sz="2600" dirty="0"/>
                    </a:p>
                  </a:txBody>
                  <a:tcPr>
                    <a:solidFill>
                      <a:srgbClr val="FAE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eco</a:t>
                      </a:r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y </a:t>
                      </a:r>
                    </a:p>
                    <a:p>
                      <a:r>
                        <a:rPr lang="en-US" sz="2600" dirty="0"/>
                        <a:t>astro</a:t>
                      </a:r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er</a:t>
                      </a:r>
                    </a:p>
                    <a:p>
                      <a:r>
                        <a:rPr lang="en-US" sz="2600" dirty="0"/>
                        <a:t>gastro</a:t>
                      </a:r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y</a:t>
                      </a:r>
                    </a:p>
                    <a:p>
                      <a:r>
                        <a:rPr lang="en-US" sz="2600" dirty="0"/>
                        <a:t>taxo</a:t>
                      </a:r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y</a:t>
                      </a:r>
                    </a:p>
                    <a:p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adic</a:t>
                      </a:r>
                    </a:p>
                    <a:p>
                      <a:r>
                        <a:rPr lang="en-US" sz="2600" dirty="0"/>
                        <a:t>anti</a:t>
                      </a:r>
                      <a:r>
                        <a:rPr lang="en-US" sz="2600" u="sng" dirty="0"/>
                        <a:t>nom</a:t>
                      </a:r>
                      <a:r>
                        <a:rPr lang="en-US" sz="2600" dirty="0"/>
                        <a:t>y</a:t>
                      </a:r>
                    </a:p>
                    <a:p>
                      <a:r>
                        <a:rPr lang="en-US" sz="2600" u="sng" dirty="0"/>
                        <a:t>nem</a:t>
                      </a:r>
                      <a:r>
                        <a:rPr lang="en-US" sz="2600" dirty="0"/>
                        <a:t>esis</a:t>
                      </a:r>
                    </a:p>
                    <a:p>
                      <a:r>
                        <a:rPr lang="en-US" sz="2600" u="sng" dirty="0"/>
                        <a:t>num</a:t>
                      </a:r>
                      <a:r>
                        <a:rPr lang="en-US" sz="2600" dirty="0"/>
                        <a:t>erator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mature</a:t>
                      </a:r>
                    </a:p>
                    <a:p>
                      <a:r>
                        <a:rPr lang="en-US" sz="2600" dirty="0"/>
                        <a:t>Ap</a:t>
                      </a:r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hend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amble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-arrange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caution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cede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conception</a:t>
                      </a:r>
                    </a:p>
                    <a:p>
                      <a:r>
                        <a:rPr lang="en-US" sz="2600" u="sng" dirty="0"/>
                        <a:t>pre</a:t>
                      </a:r>
                      <a:r>
                        <a:rPr lang="en-US" sz="2600" dirty="0"/>
                        <a:t>monition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u="sng" dirty="0"/>
                        <a:t>Jud</a:t>
                      </a:r>
                      <a:r>
                        <a:rPr lang="en-US" sz="2600" dirty="0"/>
                        <a:t>gement</a:t>
                      </a:r>
                    </a:p>
                    <a:p>
                      <a:r>
                        <a:rPr lang="en-US" sz="2600" u="sng" dirty="0"/>
                        <a:t>Jud</a:t>
                      </a:r>
                      <a:r>
                        <a:rPr lang="en-US" sz="2600" dirty="0"/>
                        <a:t>icate </a:t>
                      </a:r>
                    </a:p>
                    <a:p>
                      <a:r>
                        <a:rPr lang="en-US" sz="2600" dirty="0"/>
                        <a:t>Mis</a:t>
                      </a:r>
                      <a:r>
                        <a:rPr lang="en-US" sz="2600" u="sng" dirty="0"/>
                        <a:t>judge</a:t>
                      </a:r>
                    </a:p>
                    <a:p>
                      <a:r>
                        <a:rPr lang="en-US" sz="2600" dirty="0"/>
                        <a:t>pre</a:t>
                      </a:r>
                      <a:r>
                        <a:rPr lang="en-US" sz="2600" u="sng" dirty="0"/>
                        <a:t>judge </a:t>
                      </a:r>
                    </a:p>
                    <a:p>
                      <a:r>
                        <a:rPr lang="en-US" sz="2600" u="sng" dirty="0"/>
                        <a:t>Jud</a:t>
                      </a:r>
                      <a:r>
                        <a:rPr lang="en-US" sz="2600" dirty="0"/>
                        <a:t>ication </a:t>
                      </a:r>
                    </a:p>
                    <a:p>
                      <a:r>
                        <a:rPr lang="en-US" sz="2600" u="sng" dirty="0"/>
                        <a:t>Jud</a:t>
                      </a:r>
                      <a:r>
                        <a:rPr lang="en-US" sz="2600" dirty="0"/>
                        <a:t>icious </a:t>
                      </a:r>
                    </a:p>
                    <a:p>
                      <a:r>
                        <a:rPr lang="en-US" sz="2600" u="sng" dirty="0"/>
                        <a:t>Jus</a:t>
                      </a:r>
                      <a:r>
                        <a:rPr lang="en-US" sz="2600" dirty="0"/>
                        <a:t>t</a:t>
                      </a:r>
                    </a:p>
                    <a:p>
                      <a:r>
                        <a:rPr lang="en-US" sz="2600" u="sng" dirty="0"/>
                        <a:t>Jur</a:t>
                      </a:r>
                      <a:r>
                        <a:rPr lang="en-US" sz="2600" dirty="0"/>
                        <a:t>y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98898"/>
                  </a:ext>
                </a:extLst>
              </a:tr>
              <a:tr h="369723">
                <a:tc>
                  <a:txBody>
                    <a:bodyPr/>
                    <a:lstStyle/>
                    <a:p>
                      <a:r>
                        <a:rPr lang="en-US" sz="3600" b="1" dirty="0"/>
                        <a:t>self</a:t>
                      </a:r>
                      <a:endParaRPr lang="en-US" b="1" dirty="0"/>
                    </a:p>
                  </a:txBody>
                  <a:tcPr>
                    <a:solidFill>
                      <a:srgbClr val="FAE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manage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before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examine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879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53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Can you sort the word?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4" y="856613"/>
            <a:ext cx="8868885" cy="75501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Below you have 5 actions. Discuss which are good examples of the key word, and which are not.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C73CAE6-3C3D-07D3-A067-9B163CDAE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957397"/>
              </p:ext>
            </p:extLst>
          </p:nvPr>
        </p:nvGraphicFramePr>
        <p:xfrm>
          <a:off x="104932" y="1794430"/>
          <a:ext cx="4223393" cy="1537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3393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5376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You help an old person carry their shopping to the car. 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D720FE-EC35-D915-1A03-49D9D6E9530B}"/>
              </a:ext>
            </a:extLst>
          </p:cNvPr>
          <p:cNvGraphicFramePr>
            <a:graphicFrameLocks noGrp="1"/>
          </p:cNvGraphicFramePr>
          <p:nvPr/>
        </p:nvGraphicFramePr>
        <p:xfrm>
          <a:off x="104933" y="4906332"/>
          <a:ext cx="4223393" cy="17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3393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75942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You have a friend who enjoys gaming. You let them borrow your game and you borrow one of theirs.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6B5A9F-8ED5-C8E2-FA2D-C36DCB822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358535"/>
              </p:ext>
            </p:extLst>
          </p:nvPr>
        </p:nvGraphicFramePr>
        <p:xfrm>
          <a:off x="4454361" y="1810304"/>
          <a:ext cx="4474151" cy="1537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415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5376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You see a footballer coming towards a door. You hold the door open for them.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27412E-6EA9-E1EA-EE6C-C14065BDC2DA}"/>
              </a:ext>
            </a:extLst>
          </p:cNvPr>
          <p:cNvGraphicFramePr>
            <a:graphicFrameLocks noGrp="1"/>
          </p:cNvGraphicFramePr>
          <p:nvPr/>
        </p:nvGraphicFramePr>
        <p:xfrm>
          <a:off x="4469464" y="4906332"/>
          <a:ext cx="4504355" cy="1095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4355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095055">
                <a:tc>
                  <a:txBody>
                    <a:bodyPr/>
                    <a:lstStyle/>
                    <a:p>
                      <a:pPr algn="ctr"/>
                      <a:r>
                        <a:rPr lang="en-US" sz="2800" i="0" dirty="0">
                          <a:latin typeface="+mj-lt"/>
                        </a:rPr>
                        <a:t>You buy a tea for a homeless person who looks cold.</a:t>
                      </a:r>
                      <a:endParaRPr lang="en-US" sz="3200" i="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49DC3E-6DF1-1CBC-E235-427263099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221190"/>
              </p:ext>
            </p:extLst>
          </p:nvPr>
        </p:nvGraphicFramePr>
        <p:xfrm>
          <a:off x="104934" y="3510043"/>
          <a:ext cx="8868885" cy="1234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8885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23420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You are running a race and someone falls over. Others carry on running. You pause and help them up, then carry on.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solidFill>
                      <a:srgbClr val="FA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0AE6B0B-6E38-A0DE-6B08-0F31198247A4}"/>
              </a:ext>
            </a:extLst>
          </p:cNvPr>
          <p:cNvSpPr txBox="1">
            <a:spLocks/>
          </p:cNvSpPr>
          <p:nvPr/>
        </p:nvSpPr>
        <p:spPr>
          <a:xfrm>
            <a:off x="6017894" y="6151326"/>
            <a:ext cx="3248026" cy="5500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compassion</a:t>
            </a:r>
          </a:p>
        </p:txBody>
      </p:sp>
    </p:spTree>
    <p:extLst>
      <p:ext uri="{BB962C8B-B14F-4D97-AF65-F5344CB8AC3E}">
        <p14:creationId xmlns:p14="http://schemas.microsoft.com/office/powerpoint/2010/main" val="199156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8DE5-7EEE-72DC-7027-3489548B3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8626" y="124775"/>
            <a:ext cx="10001250" cy="664369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Can you sort the word?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3EC1-2215-B632-95E8-90EA0164D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4" y="856613"/>
            <a:ext cx="8868885" cy="75501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KG Lego House" panose="02000503000000020004" pitchFamily="2" charset="77"/>
              </a:rPr>
              <a:t>Below you have 5 actions. Discuss which are good examples of the key word, and which are not. </a:t>
            </a:r>
          </a:p>
        </p:txBody>
      </p:sp>
      <p:pic>
        <p:nvPicPr>
          <p:cNvPr id="5" name="Picture 4" descr="Shorthand ">
            <a:extLst>
              <a:ext uri="{FF2B5EF4-FFF2-40B4-BE49-F238E27FC236}">
                <a16:creationId xmlns:a16="http://schemas.microsoft.com/office/drawing/2014/main" id="{B7DA851E-B73C-33C8-F5CC-F254725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" y="192244"/>
            <a:ext cx="5969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horthand ">
            <a:extLst>
              <a:ext uri="{FF2B5EF4-FFF2-40B4-BE49-F238E27FC236}">
                <a16:creationId xmlns:a16="http://schemas.microsoft.com/office/drawing/2014/main" id="{12B176E7-267E-99A2-E176-8A8197294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422" y="168749"/>
            <a:ext cx="596900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C73CAE6-3C3D-07D3-A067-9B163CDAE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10322"/>
              </p:ext>
            </p:extLst>
          </p:nvPr>
        </p:nvGraphicFramePr>
        <p:xfrm>
          <a:off x="104932" y="1794430"/>
          <a:ext cx="4223393" cy="1537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3393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5376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You have twelve sweets and two friends. You each eat four sweets.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D720FE-EC35-D915-1A03-49D9D6E95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799726"/>
              </p:ext>
            </p:extLst>
          </p:nvPr>
        </p:nvGraphicFramePr>
        <p:xfrm>
          <a:off x="104932" y="5009524"/>
          <a:ext cx="5564348" cy="1759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48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759424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company has 9 white managers, and they have a job open. They only invite to interview black, Asian and minority ethnic (BAME) candidates who have applied.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6B5A9F-8ED5-C8E2-FA2D-C36DCB822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35752"/>
              </p:ext>
            </p:extLst>
          </p:nvPr>
        </p:nvGraphicFramePr>
        <p:xfrm>
          <a:off x="4454361" y="1810304"/>
          <a:ext cx="4474151" cy="1537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74151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5376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j-lt"/>
                        </a:rPr>
                        <a:t>A woman loses a promotion when she tells her employer she’s pregnant. 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27412E-6EA9-E1EA-EE6C-C14065BDC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906933"/>
              </p:ext>
            </p:extLst>
          </p:nvPr>
        </p:nvGraphicFramePr>
        <p:xfrm>
          <a:off x="5912962" y="5009524"/>
          <a:ext cx="3060857" cy="991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60857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991863">
                <a:tc>
                  <a:txBody>
                    <a:bodyPr/>
                    <a:lstStyle/>
                    <a:p>
                      <a:pPr algn="ctr"/>
                      <a:r>
                        <a:rPr lang="en-US" sz="2800" i="0" dirty="0">
                          <a:latin typeface="+mj-lt"/>
                        </a:rPr>
                        <a:t>Using a jury in a criminal trial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49DC3E-6DF1-1CBC-E235-427263099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463171"/>
              </p:ext>
            </p:extLst>
          </p:nvPr>
        </p:nvGraphicFramePr>
        <p:xfrm>
          <a:off x="104934" y="3510043"/>
          <a:ext cx="886888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8885">
                  <a:extLst>
                    <a:ext uri="{9D8B030D-6E8A-4147-A177-3AD203B41FA5}">
                      <a16:colId xmlns:a16="http://schemas.microsoft.com/office/drawing/2014/main" val="2005539039"/>
                    </a:ext>
                  </a:extLst>
                </a:gridCol>
              </a:tblGrid>
              <a:tr h="1234204">
                <a:tc>
                  <a:txBody>
                    <a:bodyPr/>
                    <a:lstStyle/>
                    <a:p>
                      <a:pPr algn="ctr"/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 have twelve sweets and two friends. You had sweets earlier, so you take two. One friend is hungry, so you give them six. The other friend is given four. </a:t>
                      </a:r>
                    </a:p>
                  </a:txBody>
                  <a:tcPr anchor="ctr">
                    <a:solidFill>
                      <a:srgbClr val="FA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563774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0AE6B0B-6E38-A0DE-6B08-0F31198247A4}"/>
              </a:ext>
            </a:extLst>
          </p:cNvPr>
          <p:cNvSpPr txBox="1">
            <a:spLocks/>
          </p:cNvSpPr>
          <p:nvPr/>
        </p:nvSpPr>
        <p:spPr>
          <a:xfrm>
            <a:off x="5912962" y="6232460"/>
            <a:ext cx="3248026" cy="5500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ANITYPEWRITER" panose="02000603000000000000" pitchFamily="2" charset="0"/>
                <a:ea typeface="ANITYPEWRITER" panose="02000603000000000000" pitchFamily="2" charset="0"/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930686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533</Words>
  <Application>Microsoft Macintosh PowerPoint</Application>
  <PresentationFormat>On-screen Show (4:3)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ANITYPEWRITER</vt:lpstr>
      <vt:lpstr>Arial</vt:lpstr>
      <vt:lpstr>Calibri</vt:lpstr>
      <vt:lpstr>Calibri Light</vt:lpstr>
      <vt:lpstr>KG Lego House</vt:lpstr>
      <vt:lpstr>Office Theme</vt:lpstr>
      <vt:lpstr>Positive or negative?</vt:lpstr>
      <vt:lpstr>What’s the news? </vt:lpstr>
      <vt:lpstr>How does this link? </vt:lpstr>
      <vt:lpstr>How many words? </vt:lpstr>
      <vt:lpstr>How many words? </vt:lpstr>
      <vt:lpstr>Can you sort the word? </vt:lpstr>
      <vt:lpstr>Can you sort the word?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or negative?</dc:title>
  <dc:creator>L Webb</dc:creator>
  <cp:lastModifiedBy>L Webb</cp:lastModifiedBy>
  <cp:revision>2</cp:revision>
  <dcterms:created xsi:type="dcterms:W3CDTF">2022-10-29T21:50:47Z</dcterms:created>
  <dcterms:modified xsi:type="dcterms:W3CDTF">2022-10-30T01:03:55Z</dcterms:modified>
</cp:coreProperties>
</file>