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embeddedFontLst>
    <p:embeddedFont>
      <p:font typeface="Raleway"/>
      <p:regular r:id="rId37"/>
      <p:bold r:id="rId38"/>
      <p:italic r:id="rId39"/>
      <p:boldItalic r:id="rId40"/>
    </p:embeddedFont>
    <p:embeddedFont>
      <p:font typeface="Caveat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C30D326-7E96-418A-BB2C-D4EAED77A000}">
  <a:tblStyle styleId="{AC30D326-7E96-418A-BB2C-D4EAED77A00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DACC3251-EB87-4B32-BF17-0346109DD68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-boldItalic.fntdata"/><Relationship Id="rId20" Type="http://schemas.openxmlformats.org/officeDocument/2006/relationships/slide" Target="slides/slide14.xml"/><Relationship Id="rId42" Type="http://schemas.openxmlformats.org/officeDocument/2006/relationships/font" Target="fonts/Caveat-bold.fntdata"/><Relationship Id="rId41" Type="http://schemas.openxmlformats.org/officeDocument/2006/relationships/font" Target="fonts/Caveat-regular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Raleway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Raleway-italic.fntdata"/><Relationship Id="rId16" Type="http://schemas.openxmlformats.org/officeDocument/2006/relationships/slide" Target="slides/slide10.xml"/><Relationship Id="rId38" Type="http://schemas.openxmlformats.org/officeDocument/2006/relationships/font" Target="fonts/Raleway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2c45309bef2_0_0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" name="Google Shape;21;g2c45309be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2c45309bef2_0_8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g2c45309bef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2c955abb70e_0_0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g2c955abb7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c937cc0448_0_58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g2c937cc0448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937cc0448_0_167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2c937cc0448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c937cc0448_0_85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g2c937cc0448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c937cc0448_0_177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2c937cc0448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c937cc0448_0_185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2c937cc0448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c937cc0448_0_93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2c937cc0448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c937cc0448_0_99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2c937cc0448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c937cc0448_0_112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2c937cc0448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c937cc0448_0_195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2c937cc0448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c937cc0448_0_126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2c937cc0448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c937cc0448_0_119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2c937cc0448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c937cc0448_0_203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2c937cc0448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c937cc0448_0_159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2c937cc0448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c958cb349d_0_0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2c958cb34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c937cc0448_0_138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2c937cc0448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c937cc0448_0_213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g2c937cc0448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c937cc0448_0_225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g2c937cc0448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937cc0448_0_232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2c937cc0448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c937cc0448_0_239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2c937cc0448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c958cb349d_0_13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2c958cb349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c9497f5387_0_0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2c9497f53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c9497f5387_0_22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g2c9497f538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c9497f5387_0_38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2c9497f5387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c9497f5387_1_0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g2c9497f538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c9497f5387_0_54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g2c9497f538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c9497f5387_0_62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g2c9497f5387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c9497f5387_0_75:notes"/>
          <p:cNvSpPr/>
          <p:nvPr>
            <p:ph idx="2" type="sldImg"/>
          </p:nvPr>
        </p:nvSpPr>
        <p:spPr>
          <a:xfrm>
            <a:off x="38131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g2c9497f5387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279400" y="1597819"/>
            <a:ext cx="85725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279400" y="2914650"/>
            <a:ext cx="85725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952500"/>
            <a:ext cx="82296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57200" y="1695450"/>
            <a:ext cx="8229600" cy="23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indent="-381000" lvl="2" marL="13716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indent="-355600" lvl="3" marL="1828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indent="-355600" lvl="4" marL="2286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indent="-355600" lvl="5" marL="2743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0" type="dt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139946"/>
            <a:ext cx="6858000" cy="10035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457200" y="280538"/>
            <a:ext cx="82296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Calibri"/>
              <a:buNone/>
              <a:defRPr b="1" i="0" sz="30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57200" y="1035713"/>
            <a:ext cx="8229600" cy="23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b="0" i="0" sz="24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Calibri"/>
              <a:buChar char="–"/>
              <a:defRPr b="0" i="0" sz="21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Calibri"/>
              <a:buChar char="–"/>
              <a:defRPr b="0" i="0" sz="15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Calibri"/>
              <a:buChar char="»"/>
              <a:defRPr b="0" i="0" sz="15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Calibri"/>
              <a:buChar char="•"/>
              <a:defRPr b="0" i="0" sz="15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Calibri"/>
              <a:buChar char="•"/>
              <a:defRPr b="0" i="0" sz="15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Calibri"/>
              <a:buChar char="•"/>
              <a:defRPr b="0" i="0" sz="15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Calibri"/>
              <a:buChar char="•"/>
              <a:defRPr b="0" i="0" sz="15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/>
        </p:nvSpPr>
        <p:spPr>
          <a:xfrm>
            <a:off x="1319325" y="4679044"/>
            <a:ext cx="4595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Work hard. Be kind.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youtube.com/watch?v=XvHUTzYZyZ8" TargetMode="External"/><Relationship Id="rId4" Type="http://schemas.openxmlformats.org/officeDocument/2006/relationships/image" Target="../media/image1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KIP Quiz - 28 Lessons to go!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5" name="Google Shape;25;p4"/>
          <p:cNvGraphicFramePr/>
          <p:nvPr/>
        </p:nvGraphicFramePr>
        <p:xfrm>
          <a:off x="10" y="70247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{AC30D326-7E96-418A-BB2C-D4EAED77A000}</a:tableStyleId>
              </a:tblPr>
              <a:tblGrid>
                <a:gridCol w="446250"/>
                <a:gridCol w="6807725"/>
                <a:gridCol w="916550"/>
                <a:gridCol w="973475"/>
              </a:tblGrid>
              <a:tr h="40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Question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Text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Exam</a:t>
                      </a:r>
                      <a:endParaRPr b="1" sz="2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780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act one.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Macbeth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749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stave one.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Christmas Carol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780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act one.  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An Inspector Calls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What method is “mind-forged manacles” and what poem is the quotation from?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Power and Conflict</a:t>
                      </a: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poetry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30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Which of the following is </a:t>
                      </a:r>
                      <a:r>
                        <a:rPr b="1" lang="en-GB" sz="2300" u="sng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not</a:t>
                      </a: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an oxymoron?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a) v</a:t>
                      </a:r>
                      <a:r>
                        <a:rPr lang="en-GB" sz="2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iolent love   b) troubled pleasure c) good sport</a:t>
                      </a:r>
                      <a:endParaRPr sz="22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Language skills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LP1 - Thurs 23rd May, LP2 - Thurs 6th June</a:t>
                      </a:r>
                      <a:endParaRPr sz="12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5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LIT P1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Google Shape;32;p5"/>
          <p:cNvSpPr txBox="1"/>
          <p:nvPr/>
        </p:nvSpPr>
        <p:spPr>
          <a:xfrm>
            <a:off x="0" y="553525"/>
            <a:ext cx="51624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TITLE: POWER - Lit Paper 1</a:t>
            </a:r>
            <a:endParaRPr b="1" sz="26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5"/>
          <p:cNvSpPr txBox="1"/>
          <p:nvPr/>
        </p:nvSpPr>
        <p:spPr>
          <a:xfrm>
            <a:off x="5785450" y="512700"/>
            <a:ext cx="4712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Monday 8th April 2024</a:t>
            </a:r>
            <a:endParaRPr b="1" sz="24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5"/>
          <p:cNvSpPr txBox="1"/>
          <p:nvPr/>
        </p:nvSpPr>
        <p:spPr>
          <a:xfrm>
            <a:off x="-14100" y="1112400"/>
            <a:ext cx="9172200" cy="840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GB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Turn and talk: </a:t>
            </a: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Discuss a definition of power. 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What does it mean in the texts we study?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5" name="Google Shape;3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6975" y="1271575"/>
            <a:ext cx="681125" cy="6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5"/>
          <p:cNvPicPr preferRelativeResize="0"/>
          <p:nvPr/>
        </p:nvPicPr>
        <p:blipFill rotWithShape="1">
          <a:blip r:embed="rId5">
            <a:alphaModFix/>
          </a:blip>
          <a:srcRect b="0" l="23380" r="21346" t="12724"/>
          <a:stretch/>
        </p:blipFill>
        <p:spPr>
          <a:xfrm>
            <a:off x="90300" y="2071653"/>
            <a:ext cx="2036024" cy="2414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3388" y="2071650"/>
            <a:ext cx="1610285" cy="241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 rotWithShape="1">
          <a:blip r:embed="rId7">
            <a:alphaModFix/>
          </a:blip>
          <a:srcRect b="0" l="11489" r="23193" t="0"/>
          <a:stretch/>
        </p:blipFill>
        <p:spPr>
          <a:xfrm>
            <a:off x="4073463" y="2071650"/>
            <a:ext cx="2365962" cy="241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5"/>
          <p:cNvPicPr preferRelativeResize="0"/>
          <p:nvPr/>
        </p:nvPicPr>
        <p:blipFill rotWithShape="1">
          <a:blip r:embed="rId8">
            <a:alphaModFix/>
          </a:blip>
          <a:srcRect b="0" l="0" r="18193" t="0"/>
          <a:stretch/>
        </p:blipFill>
        <p:spPr>
          <a:xfrm>
            <a:off x="6629225" y="2066499"/>
            <a:ext cx="2365949" cy="242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LIT P1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6" name="Google Shape;4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665100"/>
            <a:ext cx="5826201" cy="3463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7" name="Google Shape;47;p6"/>
          <p:cNvPicPr preferRelativeResize="0"/>
          <p:nvPr/>
        </p:nvPicPr>
        <p:blipFill rotWithShape="1">
          <a:blip r:embed="rId5">
            <a:alphaModFix/>
          </a:blip>
          <a:srcRect b="0" l="23380" r="21346" t="12724"/>
          <a:stretch/>
        </p:blipFill>
        <p:spPr>
          <a:xfrm>
            <a:off x="6106875" y="665099"/>
            <a:ext cx="2921267" cy="346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/>
        </p:nvSpPr>
        <p:spPr>
          <a:xfrm>
            <a:off x="0" y="-100"/>
            <a:ext cx="8761200" cy="464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MACBETH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I'll fight till from my bones my flesh be hack'd.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Give me my armour.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SEYTON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'Tis not needed yet.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MACBETH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I'll put it on.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Send out more horses; skirr the country round;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Hang those that talk of fear. Give me mine armour.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How does your patient, doctor?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Doctor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Not so sick, my lord,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As she is troubled with thick coming fancies,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That keep her from her rest.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MACBETH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Cure her of that.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53" name="Google Shape;53;p7"/>
          <p:cNvSpPr txBox="1"/>
          <p:nvPr/>
        </p:nvSpPr>
        <p:spPr>
          <a:xfrm>
            <a:off x="5119975" y="3289350"/>
            <a:ext cx="4023900" cy="185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Starting with this extract, explore how Shakespeare presents ideas about power in </a:t>
            </a:r>
            <a:r>
              <a:rPr i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Macbeth  [30 marks, 52.5 minutes]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" name="Google Shape;54;p7"/>
          <p:cNvSpPr txBox="1"/>
          <p:nvPr/>
        </p:nvSpPr>
        <p:spPr>
          <a:xfrm>
            <a:off x="5119975" y="0"/>
            <a:ext cx="4023900" cy="151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Read the following extract from act 5, scene 3. Macbeth is in the castle preparing for the attack.  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p7"/>
          <p:cNvSpPr txBox="1"/>
          <p:nvPr/>
        </p:nvSpPr>
        <p:spPr>
          <a:xfrm>
            <a:off x="31025" y="4644400"/>
            <a:ext cx="4944300" cy="49890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A: MACBETH (13th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6" name="Google Shape;5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6988" y="1700875"/>
            <a:ext cx="3089875" cy="139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/>
        </p:nvSpPr>
        <p:spPr>
          <a:xfrm>
            <a:off x="0" y="-100"/>
            <a:ext cx="8761200" cy="464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MACBETH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I'll fight till from my bones my flesh be hack'd.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Give me my armour.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SEYTON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'Tis not needed yet.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MACBETH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I'll put it on.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Send out more horses; skirr the country round;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Hang those that talk of fear. Give me mine armour.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How does your patient, doctor?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Doctor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Not so sick, my lord,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As she is troubled with thick coming fancies,</a:t>
            </a:r>
            <a:endParaRPr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That keep her from her rest.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</a:rPr>
              <a:t>MACBETH</a:t>
            </a:r>
            <a:endParaRPr b="1" sz="1600">
              <a:solidFill>
                <a:schemeClr val="dk1"/>
              </a:solidFill>
            </a:endParaRPr>
          </a:p>
          <a:p>
            <a:pPr indent="0" lvl="0" marL="3810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Cure her of that.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62" name="Google Shape;62;p8"/>
          <p:cNvSpPr txBox="1"/>
          <p:nvPr/>
        </p:nvSpPr>
        <p:spPr>
          <a:xfrm>
            <a:off x="5119975" y="3289350"/>
            <a:ext cx="4023900" cy="185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Starting with this extract, explore how Shakespeare presents ideas about power in </a:t>
            </a:r>
            <a:r>
              <a:rPr i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Macbeth  [30 marks, 52.5 minutes]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" name="Google Shape;63;p8"/>
          <p:cNvSpPr txBox="1"/>
          <p:nvPr/>
        </p:nvSpPr>
        <p:spPr>
          <a:xfrm>
            <a:off x="5119975" y="0"/>
            <a:ext cx="4023900" cy="151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Read the following extract from act 5, scene 3. Macbeth is in the castle preparing for the attack.  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" name="Google Shape;64;p8"/>
          <p:cNvSpPr txBox="1"/>
          <p:nvPr/>
        </p:nvSpPr>
        <p:spPr>
          <a:xfrm>
            <a:off x="31025" y="4644400"/>
            <a:ext cx="4944300" cy="49890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A: MACBETH (13th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5" name="Google Shape;6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2200" y="1644675"/>
            <a:ext cx="3508994" cy="15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/>
        </p:nvSpPr>
        <p:spPr>
          <a:xfrm>
            <a:off x="0" y="-100"/>
            <a:ext cx="6195900" cy="467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The owner of one scant young nose, gnawed and mumbled by the hungry cold as bones are gnawed by dogs, stooped down at Scrooge's keyhole to regale him with a Christmas carol; but, at the first sound of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"God bless you, merry gentleman, May nothing you dismay!"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Scrooge seized the ruler with such energy of action, that the singer fled in terror, leaving the keyhole to the fog, and even more congenial frost.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At length the hour of shutting up the counting-house arrived. With an ill-will Scrooge dismounted from his stool, and tacitly admitted the fact to the expectant clerk in the tank, who instantly snuffed his candle out, and put on his hat.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"You'll want all day to-morrow, I suppose?" said Scrooge.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"If quite convenient, sir."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"It's not convenient," said Scrooge, "and it's not fair. If I was to stop half-a-crown for it, you'd think yourself ill used, I'll be bound?"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71" name="Google Shape;71;p9"/>
          <p:cNvSpPr txBox="1"/>
          <p:nvPr/>
        </p:nvSpPr>
        <p:spPr>
          <a:xfrm>
            <a:off x="6196000" y="2964700"/>
            <a:ext cx="2948100" cy="217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Starting with this extract, explore how Dickens presents the power of the rich in </a:t>
            </a:r>
            <a:r>
              <a:rPr i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A Christmas Carol</a:t>
            </a:r>
            <a:r>
              <a:rPr i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  [30 marks, 52.5 minutes]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" name="Google Shape;72;p9"/>
          <p:cNvSpPr txBox="1"/>
          <p:nvPr/>
        </p:nvSpPr>
        <p:spPr>
          <a:xfrm>
            <a:off x="6196000" y="0"/>
            <a:ext cx="2948100" cy="1468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Read the following extract from stave 1. Scrooge is about to close for Christmas.  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" name="Google Shape;73;p9"/>
          <p:cNvSpPr txBox="1"/>
          <p:nvPr/>
        </p:nvSpPr>
        <p:spPr>
          <a:xfrm>
            <a:off x="31025" y="4644400"/>
            <a:ext cx="4944300" cy="4989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B: ACCAROL (13th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4" name="Google Shape;7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947" y="1658013"/>
            <a:ext cx="2470209" cy="111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/>
          <p:nvPr/>
        </p:nvSpPr>
        <p:spPr>
          <a:xfrm>
            <a:off x="0" y="-100"/>
            <a:ext cx="6195900" cy="467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The owner of one scant young nose, gnawed and mumbled by the hungry cold as bones are gnawed by dogs, stooped down at Scrooge's keyhole to regale him with a Christmas carol; but, at the first sound of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"God bless you, merry gentleman, May nothing you dismay!"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Scrooge seized the ruler with such energy of action, that the singer fled in terror, leaving the keyhole to the fog, and even more congenial frost.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At length the hour of shutting up the counting-house arrived. With an ill-will Scrooge dismounted from his stool, and tacitly admitted the fact to the expectant clerk in the tank, who instantly snuffed his candle out, and put on his hat.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"You'll want all day to-morrow, I suppose?" said Scrooge.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"If quite convenient, sir."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"It's not convenient," said Scrooge, "and it's not fair. If I was to stop half-a-crown for it, you'd think yourself ill used, I'll be bound?"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80" name="Google Shape;80;p10"/>
          <p:cNvSpPr txBox="1"/>
          <p:nvPr/>
        </p:nvSpPr>
        <p:spPr>
          <a:xfrm>
            <a:off x="6196000" y="2964700"/>
            <a:ext cx="2948100" cy="217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Starting with this extract, explore how Dickens presents the power of the rich in </a:t>
            </a:r>
            <a:r>
              <a:rPr i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A Christmas Carol  [30 marks, 52.5 minutes]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" name="Google Shape;81;p10"/>
          <p:cNvSpPr txBox="1"/>
          <p:nvPr/>
        </p:nvSpPr>
        <p:spPr>
          <a:xfrm>
            <a:off x="6196000" y="0"/>
            <a:ext cx="2948100" cy="1468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Read the following extract from stave 1. Scrooge is about to close for Christmas.  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10"/>
          <p:cNvSpPr txBox="1"/>
          <p:nvPr/>
        </p:nvSpPr>
        <p:spPr>
          <a:xfrm>
            <a:off x="31025" y="4644400"/>
            <a:ext cx="4944300" cy="4989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B: ACCAROL (13th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3" name="Google Shape;8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947" y="1658013"/>
            <a:ext cx="2470209" cy="111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/>
          <p:nvPr/>
        </p:nvSpPr>
        <p:spPr>
          <a:xfrm>
            <a:off x="0" y="-100"/>
            <a:ext cx="6195900" cy="467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The owner of one scant young nose, gnawed and mumbled by the hungry cold as bones are gnawed by dogs, stooped down at Scrooge's keyhole to regale him with a Christmas carol; but, at the first sound of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"God bless you, merry gentleman, May nothing you dismay!"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Scrooge seized the ruler with such energy of action, that the singer fled in terror, leaving the keyhole to the fog, and even more congenial frost.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At length the hour of shutting up the counting-house arrived. With an ill-will Scrooge dismounted from his stool, and tacitly admitted the fact to the expectant clerk in the tank, who instantly snuffed his candle out, and put on his hat.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"You'll want all day to-morrow, I suppose?" said Scrooge.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"If quite convenient, sir."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"It's not convenient," said Scrooge, "and it's not fair. If I was to stop half-a-crown for it, you'd think yourself ill used, I'll be bound?"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89" name="Google Shape;89;p11"/>
          <p:cNvSpPr txBox="1"/>
          <p:nvPr/>
        </p:nvSpPr>
        <p:spPr>
          <a:xfrm>
            <a:off x="6196000" y="2964700"/>
            <a:ext cx="2948100" cy="217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Starting with this extract, explore how Dickens presents the power of the rich in </a:t>
            </a:r>
            <a:r>
              <a:rPr i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A Christmas Carol  [30 marks, 52.5 minutes]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0" name="Google Shape;90;p11"/>
          <p:cNvSpPr txBox="1"/>
          <p:nvPr/>
        </p:nvSpPr>
        <p:spPr>
          <a:xfrm>
            <a:off x="6196000" y="0"/>
            <a:ext cx="2948100" cy="1468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Read the following extract from stave 1. Scrooge is about to close for Christmas.  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1" name="Google Shape;91;p11"/>
          <p:cNvSpPr txBox="1"/>
          <p:nvPr/>
        </p:nvSpPr>
        <p:spPr>
          <a:xfrm>
            <a:off x="31025" y="4644400"/>
            <a:ext cx="4944300" cy="4989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B: ACCAROL (13th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" name="Google Shape;92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3775" y="1668425"/>
            <a:ext cx="2548075" cy="109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KIP Quiz - 27 Lessons to go!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99" name="Google Shape;99;p12"/>
          <p:cNvGraphicFramePr/>
          <p:nvPr/>
        </p:nvGraphicFramePr>
        <p:xfrm>
          <a:off x="10" y="70247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{AC30D326-7E96-418A-BB2C-D4EAED77A000}</a:tableStyleId>
              </a:tblPr>
              <a:tblGrid>
                <a:gridCol w="446250"/>
                <a:gridCol w="6807725"/>
                <a:gridCol w="916550"/>
                <a:gridCol w="973475"/>
              </a:tblGrid>
              <a:tr h="40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Question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Text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Exam</a:t>
                      </a:r>
                      <a:endParaRPr b="1" sz="2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780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act two.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Macbeth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749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stave two.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Christmas Carol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780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act two.  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An Inspector Calls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What method is “merciless iced east winds that </a:t>
                      </a: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knife</a:t>
                      </a: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us” and what poem is the quotation from?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Power and Conflict poetry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30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Identify the verb(s) in the following sentence: 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 read </a:t>
                      </a:r>
                      <a:r>
                        <a:rPr i="1" lang="en-GB" sz="2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Macbeth</a:t>
                      </a:r>
                      <a:r>
                        <a:rPr lang="en-GB" sz="2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and created a detailed mindmap. </a:t>
                      </a:r>
                      <a:endParaRPr sz="22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Language skills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LP1 - Thurs 23rd May, LP2 - Thurs 6th June</a:t>
                      </a:r>
                      <a:endParaRPr sz="12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LIT P1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0" y="553525"/>
            <a:ext cx="51624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TITLE: POWER - Lit Paper 2</a:t>
            </a:r>
            <a:endParaRPr b="1" sz="26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5555863" y="553525"/>
            <a:ext cx="4712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Tuesday</a:t>
            </a:r>
            <a:r>
              <a:rPr b="1" lang="en-GB" sz="24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9th April 2024</a:t>
            </a:r>
            <a:endParaRPr b="1" sz="24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-14100" y="1112400"/>
            <a:ext cx="9172200" cy="840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GB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Turn and talk: </a:t>
            </a: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Recap a definition of power and discuss 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the message about power in </a:t>
            </a:r>
            <a:r>
              <a:rPr b="1" i="1" lang="en-GB" sz="2400">
                <a:latin typeface="Trebuchet MS"/>
                <a:ea typeface="Trebuchet MS"/>
                <a:cs typeface="Trebuchet MS"/>
                <a:sym typeface="Trebuchet MS"/>
              </a:rPr>
              <a:t>An Inspector Calls</a:t>
            </a: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6975" y="1271575"/>
            <a:ext cx="681125" cy="6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 rotWithShape="1">
          <a:blip r:embed="rId5">
            <a:alphaModFix/>
          </a:blip>
          <a:srcRect b="0" l="23380" r="21346" t="12724"/>
          <a:stretch/>
        </p:blipFill>
        <p:spPr>
          <a:xfrm>
            <a:off x="90300" y="2071653"/>
            <a:ext cx="2036024" cy="2414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3388" y="2071650"/>
            <a:ext cx="1610285" cy="241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 rotWithShape="1">
          <a:blip r:embed="rId7">
            <a:alphaModFix/>
          </a:blip>
          <a:srcRect b="0" l="11489" r="23193" t="0"/>
          <a:stretch/>
        </p:blipFill>
        <p:spPr>
          <a:xfrm>
            <a:off x="4073463" y="2071650"/>
            <a:ext cx="2365962" cy="241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 rotWithShape="1">
          <a:blip r:embed="rId8">
            <a:alphaModFix/>
          </a:blip>
          <a:srcRect b="0" l="0" r="18193" t="0"/>
          <a:stretch/>
        </p:blipFill>
        <p:spPr>
          <a:xfrm>
            <a:off x="6629225" y="2066499"/>
            <a:ext cx="2365949" cy="242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/>
          <p:nvPr/>
        </p:nvSpPr>
        <p:spPr>
          <a:xfrm>
            <a:off x="289375" y="662000"/>
            <a:ext cx="8430600" cy="3248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Either</a:t>
            </a:r>
            <a:endParaRPr b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01 Explore how Priestley presents the way the upper classes abuse their power in </a:t>
            </a:r>
            <a:r>
              <a:rPr i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An Inspector Calls</a:t>
            </a: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b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r </a:t>
            </a:r>
            <a:endParaRPr b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02 Explore how Priestley presents Eva Smith as an example of the powerless lower class. </a:t>
            </a:r>
            <a:endParaRPr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0" y="4642100"/>
            <a:ext cx="4944300" cy="4989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A: AICALLS (20th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0" name="Google Shape;12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0951" y="3527155"/>
            <a:ext cx="3573053" cy="161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/>
        </p:nvSpPr>
        <p:spPr>
          <a:xfrm>
            <a:off x="289375" y="662000"/>
            <a:ext cx="8430600" cy="3248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Either</a:t>
            </a:r>
            <a:endParaRPr b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01 Explore how Priestley presents the way the upper classes abuse their power in </a:t>
            </a:r>
            <a:r>
              <a:rPr i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An Inspector Calls</a:t>
            </a: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or </a:t>
            </a:r>
            <a:endParaRPr b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02 Explore how Priestley presents Eva Smith as an example of the powerless lower class. </a:t>
            </a:r>
            <a:endParaRPr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0" y="4642100"/>
            <a:ext cx="4944300" cy="4989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A: AICALLS (20th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7" name="Google Shape;12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2000" y="3545475"/>
            <a:ext cx="3707299" cy="15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/>
          <p:nvPr/>
        </p:nvSpPr>
        <p:spPr>
          <a:xfrm>
            <a:off x="0" y="4642100"/>
            <a:ext cx="4944300" cy="498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B: POETRY (20th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-14100" y="0"/>
            <a:ext cx="9172200" cy="840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GB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Turn and talk: </a:t>
            </a: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Discuss which poems explore power that is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similar to ‘Exposure’.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4" name="Google Shape;13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6975" y="159175"/>
            <a:ext cx="681125" cy="6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6"/>
          <p:cNvSpPr txBox="1"/>
          <p:nvPr/>
        </p:nvSpPr>
        <p:spPr>
          <a:xfrm>
            <a:off x="238125" y="1145975"/>
            <a:ext cx="3646200" cy="153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Compare how poets present ideas about power in ‘Exposure’ and one other poem. 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6" name="Google Shape;13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2800" y="940800"/>
            <a:ext cx="4393243" cy="3545012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7"/>
          <p:cNvSpPr txBox="1"/>
          <p:nvPr/>
        </p:nvSpPr>
        <p:spPr>
          <a:xfrm>
            <a:off x="0" y="4642100"/>
            <a:ext cx="4944300" cy="498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B: POETRY (20th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2" name="Google Shape;14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6975" y="159175"/>
            <a:ext cx="681125" cy="6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 txBox="1"/>
          <p:nvPr/>
        </p:nvSpPr>
        <p:spPr>
          <a:xfrm>
            <a:off x="-8" y="12"/>
            <a:ext cx="4824600" cy="341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Our brains ache, in the merciless iced east winds that knive us . . . 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Wearied we keep awake because the night is silent . . 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Low drooping flares confuse our memory of the salient . . 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Worried by silence, sentries whisper, curious, nervous,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But nothing happens. 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Watching, we hear the mad gusts tugging on the wire,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Like twitching agonies of men among its brambles.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Northward, incessantly, the flickering gunnery rumbles,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Far off, like a dull rumour of some other war.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What are we doing here?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The poignant misery of dawn begins to grow . . 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We only know war lasts, rain soaks, and clouds sag stormy.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Dawn massing in the east her melancholy army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Attacks once more in ranks on shivering ranks of grey,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But nothing happens.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4572005" y="159178"/>
            <a:ext cx="6561600" cy="500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Sudden successive flights of bullets streak the silence.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Less deadly than the air that shudders black with snow,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With sidelong flowing flakes that flock, pause, and renew,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We watch them wandering up and down the wind's nonchalance,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But nothing happens.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Pale flakes with fingering stealth come feeling for our faces—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We cringe in holes, back on forgotten dreams, and stare, snow-dazed,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Deep into grassier ditches. So we drowse, sun-dozed,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Littered with blossoms trickling where the blackbird fusses.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—Is it that we are dying?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Slowly our ghosts drag home: glimpsing the sunk fires, glozed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With crusted dark-red jewels; crickets jingle there;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For hours the innocent mice rejoice: the house is theirs;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Shutters and doors, all closed: on us the doors are closed,—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We turn back to our dying.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Since we believe not otherwise can kind fires burn;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Now ever suns smile true on child, or field, or fruit.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For God's invincible spring our love is made afraid;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Therefore, not loath, we lie out here; therefore were born,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For love of God seems dying.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Tonight, this frost will fasten on this mud and us,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Shrivelling many hands, and puckering foreheads crisp.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The burying-party, picks and shovels in shaking grasp,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Pause over half-known faces. All their eyes are ice,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But nothing happens.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0" y="3277225"/>
            <a:ext cx="4572000" cy="118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Compare how poets present ideas about power in ‘Exposure’ and one other poem. 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6" name="Google Shape;14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000" y="4063002"/>
            <a:ext cx="2224000" cy="10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 txBox="1"/>
          <p:nvPr/>
        </p:nvSpPr>
        <p:spPr>
          <a:xfrm>
            <a:off x="0" y="4642100"/>
            <a:ext cx="4944300" cy="498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B: POETRY (20th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2" name="Google Shape;15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6975" y="159175"/>
            <a:ext cx="681125" cy="6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8"/>
          <p:cNvSpPr txBox="1"/>
          <p:nvPr/>
        </p:nvSpPr>
        <p:spPr>
          <a:xfrm>
            <a:off x="-8" y="12"/>
            <a:ext cx="4824600" cy="341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Our brains ache, in the merciless iced east winds that knive us . . . 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Wearied we keep awake because the night is silent . . 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Low drooping flares confuse our memory of the salient . . 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Worried by silence, sentries whisper, curious, nervous,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But nothing happens. 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Watching, we hear the mad gusts tugging on the wire,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Like twitching agonies of men among its brambles.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Northward, incessantly, the flickering gunnery rumbles,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Far off, like a dull rumour of some other war.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What are we doing here?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The poignant misery of dawn begins to grow . . 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We only know war lasts, rain soaks, and clouds sag stormy.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Dawn massing in the east her melancholy army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Attacks once more in ranks on shivering ranks of grey,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But nothing happens.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4572005" y="159178"/>
            <a:ext cx="6561600" cy="500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Sudden successive flights of bullets streak the silence.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Less deadly than the air that shudders black with snow,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With sidelong flowing flakes that flock, pause, and renew,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We watch them wandering up and down the wind's nonchalance,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But nothing happens.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Pale flakes with fingering stealth come feeling for our faces—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We cringe in holes, back on forgotten dreams, and stare, snow-dazed,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Deep into grassier ditches. So we drowse, sun-dozed,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Littered with blossoms trickling where the blackbird fusses.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—Is it that we are dying?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Slowly our ghosts drag home: glimpsing the sunk fires, glozed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With crusted dark-red jewels; crickets jingle there;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For hours the innocent mice rejoice: the house is theirs;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Shutters and doors, all closed: on us the doors are closed,—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We turn back to our dying.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Since we believe not otherwise can kind fires burn;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Now ever suns smile true on child, or field, or fruit.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For God's invincible spring our love is made afraid;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Therefore, not loath, we lie out here; therefore were born,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For love of God seems dying.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92C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Tonight, this frost will fasten on this mud and us,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Shrivelling many hands, and puckering foreheads crisp.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The burying-party, picks and shovels in shaking grasp,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Pause over half-known faces. All their eyes are ice,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92C2E"/>
                </a:solidFill>
                <a:latin typeface="Raleway"/>
                <a:ea typeface="Raleway"/>
                <a:cs typeface="Raleway"/>
                <a:sym typeface="Raleway"/>
              </a:rPr>
              <a:t>       But nothing happens.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0" y="3277225"/>
            <a:ext cx="4572000" cy="118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Compare how poets present ideas about power in ‘Exposure’ and one other poem. </a:t>
            </a:r>
            <a:endParaRPr i="1" sz="22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6" name="Google Shape;15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4975" y="4111025"/>
            <a:ext cx="2136399" cy="9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9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KIP Quiz - 26 Lessons to go!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63" name="Google Shape;163;p19"/>
          <p:cNvGraphicFramePr/>
          <p:nvPr/>
        </p:nvGraphicFramePr>
        <p:xfrm>
          <a:off x="10" y="70247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{AC30D326-7E96-418A-BB2C-D4EAED77A000}</a:tableStyleId>
              </a:tblPr>
              <a:tblGrid>
                <a:gridCol w="446250"/>
                <a:gridCol w="6807725"/>
                <a:gridCol w="916550"/>
                <a:gridCol w="973475"/>
              </a:tblGrid>
              <a:tr h="40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Question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Text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Exam</a:t>
                      </a:r>
                      <a:endParaRPr b="1" sz="2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780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act three.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Macbeth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749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stave </a:t>
                      </a: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three</a:t>
                      </a: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Christmas Carol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780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</a:t>
                      </a: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from act three.  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An Inspector Calls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What method is “</a:t>
                      </a: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bright, filled paperweight</a:t>
                      </a: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” 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and what poem is the quotation from?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Power and Conflict poetry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30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Identify the </a:t>
                      </a: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adjective</a:t>
                      </a: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(s) in the following sentence: 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“Spring-time in the haggard winter of his life”</a:t>
                      </a:r>
                      <a:endParaRPr sz="22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Language skills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LP1 - Thurs 23rd May, LP2 - Thurs 6th June</a:t>
                      </a:r>
                      <a:endParaRPr sz="12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0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LANG P1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0" y="553525"/>
            <a:ext cx="51624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TITLE: POWER - Lang Paper 1</a:t>
            </a:r>
            <a:endParaRPr b="1" sz="26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5555863" y="553525"/>
            <a:ext cx="4712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Date</a:t>
            </a:r>
            <a:endParaRPr b="1" sz="24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2" name="Google Shape;172;p20"/>
          <p:cNvPicPr preferRelativeResize="0"/>
          <p:nvPr/>
        </p:nvPicPr>
        <p:blipFill rotWithShape="1">
          <a:blip r:embed="rId4">
            <a:alphaModFix/>
          </a:blip>
          <a:srcRect b="0" l="23380" r="21346" t="12724"/>
          <a:stretch/>
        </p:blipFill>
        <p:spPr>
          <a:xfrm>
            <a:off x="119563" y="1473803"/>
            <a:ext cx="2036024" cy="2414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2650" y="1473800"/>
            <a:ext cx="1610285" cy="241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 rotWithShape="1">
          <a:blip r:embed="rId6">
            <a:alphaModFix/>
          </a:blip>
          <a:srcRect b="0" l="11489" r="23193" t="0"/>
          <a:stretch/>
        </p:blipFill>
        <p:spPr>
          <a:xfrm>
            <a:off x="4102725" y="1473800"/>
            <a:ext cx="2365962" cy="241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 rotWithShape="1">
          <a:blip r:embed="rId7">
            <a:alphaModFix/>
          </a:blip>
          <a:srcRect b="0" l="0" r="18193" t="0"/>
          <a:stretch/>
        </p:blipFill>
        <p:spPr>
          <a:xfrm>
            <a:off x="6658487" y="1468649"/>
            <a:ext cx="2365949" cy="242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1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ALL LIT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3236025" y="1935925"/>
            <a:ext cx="2315400" cy="1186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latin typeface="Trebuchet MS"/>
                <a:ea typeface="Trebuchet MS"/>
                <a:cs typeface="Trebuchet MS"/>
                <a:sym typeface="Trebuchet MS"/>
              </a:rPr>
              <a:t>WRITERS’ MESSAGES ABOUT POWER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82" name="Google Shape;182;p21"/>
          <p:cNvCxnSpPr/>
          <p:nvPr/>
        </p:nvCxnSpPr>
        <p:spPr>
          <a:xfrm rot="10800000">
            <a:off x="2600200" y="1746050"/>
            <a:ext cx="569400" cy="44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3" name="Google Shape;183;p21"/>
          <p:cNvCxnSpPr/>
          <p:nvPr/>
        </p:nvCxnSpPr>
        <p:spPr>
          <a:xfrm flipH="1">
            <a:off x="2581300" y="3122125"/>
            <a:ext cx="588600" cy="27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4" name="Google Shape;184;p21"/>
          <p:cNvCxnSpPr/>
          <p:nvPr/>
        </p:nvCxnSpPr>
        <p:spPr>
          <a:xfrm flipH="1" rot="10800000">
            <a:off x="5617850" y="1632125"/>
            <a:ext cx="654900" cy="34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5" name="Google Shape;185;p21"/>
          <p:cNvCxnSpPr/>
          <p:nvPr/>
        </p:nvCxnSpPr>
        <p:spPr>
          <a:xfrm>
            <a:off x="5617850" y="3122125"/>
            <a:ext cx="815400" cy="36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6" name="Google Shape;186;p21"/>
          <p:cNvSpPr txBox="1"/>
          <p:nvPr/>
        </p:nvSpPr>
        <p:spPr>
          <a:xfrm>
            <a:off x="6272750" y="1304975"/>
            <a:ext cx="11577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Dickens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1148300" y="1423513"/>
            <a:ext cx="15468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Shakespeare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1423600" y="3080125"/>
            <a:ext cx="11577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Priestley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6433250" y="3175025"/>
            <a:ext cx="11577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Poetry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cxnSp>
        <p:nvCxnSpPr>
          <p:cNvPr id="190" name="Google Shape;190;p21"/>
          <p:cNvCxnSpPr/>
          <p:nvPr/>
        </p:nvCxnSpPr>
        <p:spPr>
          <a:xfrm flipH="1">
            <a:off x="6709450" y="3635150"/>
            <a:ext cx="300" cy="45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" name="Google Shape;191;p21"/>
          <p:cNvCxnSpPr/>
          <p:nvPr/>
        </p:nvCxnSpPr>
        <p:spPr>
          <a:xfrm>
            <a:off x="7146050" y="3616550"/>
            <a:ext cx="444900" cy="49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2" name="Google Shape;192;p21"/>
          <p:cNvCxnSpPr/>
          <p:nvPr/>
        </p:nvCxnSpPr>
        <p:spPr>
          <a:xfrm flipH="1" rot="10800000">
            <a:off x="7232025" y="3188725"/>
            <a:ext cx="521100" cy="20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3" name="Google Shape;193;p21"/>
          <p:cNvSpPr txBox="1"/>
          <p:nvPr/>
        </p:nvSpPr>
        <p:spPr>
          <a:xfrm>
            <a:off x="7753125" y="2865925"/>
            <a:ext cx="11577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Heaney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7658800" y="3867925"/>
            <a:ext cx="11577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Shelley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6339175" y="3867925"/>
            <a:ext cx="11577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Owen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-14100" y="512700"/>
            <a:ext cx="9172200" cy="840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GB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Turn and talk: </a:t>
            </a: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What does each text teach us about power? 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Use words like criticises/ challenges/ educates/ teaches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7" name="Google Shape;1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6975" y="671875"/>
            <a:ext cx="681125" cy="6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 txBox="1"/>
          <p:nvPr/>
        </p:nvSpPr>
        <p:spPr>
          <a:xfrm>
            <a:off x="0" y="4642100"/>
            <a:ext cx="6131700" cy="4989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C: UNSEEN POETRY (20th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3" name="Google Shape;203;p22"/>
          <p:cNvSpPr txBox="1"/>
          <p:nvPr/>
        </p:nvSpPr>
        <p:spPr>
          <a:xfrm>
            <a:off x="163725" y="104175"/>
            <a:ext cx="5149500" cy="430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Turn to page 26 in your unseen poetry booklet.</a:t>
            </a:r>
            <a:endParaRPr b="1"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 In ‘Thirteen’ how does the poet present the speaker’s feelings towards the police and ideas about being a teenager?</a:t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First, we will watch the poet read the poem (bear in mind that you won’t get this in the exam!) </a:t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3275" y="85550"/>
            <a:ext cx="3522294" cy="43383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 txBox="1"/>
          <p:nvPr/>
        </p:nvSpPr>
        <p:spPr>
          <a:xfrm>
            <a:off x="0" y="4642100"/>
            <a:ext cx="6131700" cy="4989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C: UNSEEN POETRY (20th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Not just a study on people but also the conditions and effects of housing" id="210" name="Google Shape;210;p23" title="Caleb Femi 1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150" y="104175"/>
            <a:ext cx="7795100" cy="438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/>
          <p:nvPr/>
        </p:nvSpPr>
        <p:spPr>
          <a:xfrm>
            <a:off x="0" y="4642100"/>
            <a:ext cx="6131700" cy="4989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SECTION C: UNSEEN POETRY (20th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24"/>
          <p:cNvSpPr txBox="1"/>
          <p:nvPr/>
        </p:nvSpPr>
        <p:spPr>
          <a:xfrm>
            <a:off x="163725" y="104175"/>
            <a:ext cx="5149500" cy="334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 In ‘Thirteen’ how does the poet present the speaker’s feelings towards the police and ideas about being a teenager?</a:t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You have 3 minutes to decide your three quotations and then write an opening answer: </a:t>
            </a:r>
            <a:r>
              <a:rPr i="1"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Overall, Femi presents… </a:t>
            </a:r>
            <a:endParaRPr i="1"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7" name="Google Shape;21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3275" y="85550"/>
            <a:ext cx="3522294" cy="43383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8" name="Google Shape;21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6625" y="3039450"/>
            <a:ext cx="3156600" cy="1358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5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KIP Quiz - 25 Lessons to go!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25" name="Google Shape;225;p25"/>
          <p:cNvGraphicFramePr/>
          <p:nvPr/>
        </p:nvGraphicFramePr>
        <p:xfrm>
          <a:off x="10" y="70247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{AC30D326-7E96-418A-BB2C-D4EAED77A000}</a:tableStyleId>
              </a:tblPr>
              <a:tblGrid>
                <a:gridCol w="446250"/>
                <a:gridCol w="6807725"/>
                <a:gridCol w="916550"/>
                <a:gridCol w="973475"/>
              </a:tblGrid>
              <a:tr h="40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Question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Text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Exam</a:t>
                      </a:r>
                      <a:endParaRPr b="1" sz="2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act four.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Macbeth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 sz="1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stave four.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Christmas Carol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 sz="1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for Eva being powerless. 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An Inspector Calls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 i="1" sz="1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What method is “troubled pleasure” 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and what poem is the quotation from?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Power and Conflict poetry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 sz="1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30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Identify the adverb(s) in the following sentence: 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Quickly and cautiously, he hurried down the very empty street, extremely concerned about getting caught.</a:t>
                      </a:r>
                      <a:endParaRPr sz="2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Language skills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LP1 - Thurs 23rd May, LP2 - Thurs 6th June</a:t>
                      </a:r>
                      <a:endParaRPr sz="12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6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LANG P2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26"/>
          <p:cNvSpPr txBox="1"/>
          <p:nvPr/>
        </p:nvSpPr>
        <p:spPr>
          <a:xfrm>
            <a:off x="0" y="553525"/>
            <a:ext cx="51624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TITLE: POWER - Lang Paper 2</a:t>
            </a:r>
            <a:endParaRPr b="1" sz="26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26"/>
          <p:cNvSpPr txBox="1"/>
          <p:nvPr/>
        </p:nvSpPr>
        <p:spPr>
          <a:xfrm>
            <a:off x="5555863" y="553525"/>
            <a:ext cx="4712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Date</a:t>
            </a:r>
            <a:endParaRPr b="1" sz="24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4" name="Google Shape;234;p26"/>
          <p:cNvPicPr preferRelativeResize="0"/>
          <p:nvPr/>
        </p:nvPicPr>
        <p:blipFill rotWithShape="1">
          <a:blip r:embed="rId4">
            <a:alphaModFix/>
          </a:blip>
          <a:srcRect b="0" l="23380" r="21346" t="12724"/>
          <a:stretch/>
        </p:blipFill>
        <p:spPr>
          <a:xfrm>
            <a:off x="119563" y="1473803"/>
            <a:ext cx="2036024" cy="2414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2650" y="1473800"/>
            <a:ext cx="1610285" cy="241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6"/>
          <p:cNvPicPr preferRelativeResize="0"/>
          <p:nvPr/>
        </p:nvPicPr>
        <p:blipFill rotWithShape="1">
          <a:blip r:embed="rId6">
            <a:alphaModFix/>
          </a:blip>
          <a:srcRect b="0" l="11489" r="23193" t="0"/>
          <a:stretch/>
        </p:blipFill>
        <p:spPr>
          <a:xfrm>
            <a:off x="4102725" y="1473800"/>
            <a:ext cx="2365962" cy="241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6"/>
          <p:cNvPicPr preferRelativeResize="0"/>
          <p:nvPr/>
        </p:nvPicPr>
        <p:blipFill rotWithShape="1">
          <a:blip r:embed="rId7">
            <a:alphaModFix/>
          </a:blip>
          <a:srcRect b="0" l="0" r="18193" t="0"/>
          <a:stretch/>
        </p:blipFill>
        <p:spPr>
          <a:xfrm>
            <a:off x="6658487" y="1468649"/>
            <a:ext cx="2365949" cy="242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Lang P1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27"/>
          <p:cNvSpPr txBox="1"/>
          <p:nvPr/>
        </p:nvSpPr>
        <p:spPr>
          <a:xfrm>
            <a:off x="-14100" y="512700"/>
            <a:ext cx="9172200" cy="840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GB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Turn and talk: </a:t>
            </a: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With the person next to you, recap the 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five questions that come up in language paper 1. 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4" name="Google Shape;2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6975" y="671875"/>
            <a:ext cx="681125" cy="6811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5" name="Google Shape;245;p27"/>
          <p:cNvGraphicFramePr/>
          <p:nvPr/>
        </p:nvGraphicFramePr>
        <p:xfrm>
          <a:off x="354650" y="155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{DACC3251-EB87-4B32-BF17-0346109DD680}</a:tableStyleId>
              </a:tblPr>
              <a:tblGrid>
                <a:gridCol w="556950"/>
                <a:gridCol w="870125"/>
                <a:gridCol w="794200"/>
                <a:gridCol w="6080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Marks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Time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Task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246" name="Google Shape;246;p27"/>
          <p:cNvSpPr txBox="1"/>
          <p:nvPr/>
        </p:nvSpPr>
        <p:spPr>
          <a:xfrm>
            <a:off x="0" y="4552275"/>
            <a:ext cx="8306100" cy="5913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LANGUAGE PAPER ONE - FICTION (Thursday 23rd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8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Lang P1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52" name="Google Shape;252;p28"/>
          <p:cNvGraphicFramePr/>
          <p:nvPr/>
        </p:nvGraphicFramePr>
        <p:xfrm>
          <a:off x="126900" y="62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{DACC3251-EB87-4B32-BF17-0346109DD680}</a:tableStyleId>
              </a:tblPr>
              <a:tblGrid>
                <a:gridCol w="581100"/>
                <a:gridCol w="907850"/>
                <a:gridCol w="828625"/>
                <a:gridCol w="6343650"/>
              </a:tblGrid>
              <a:tr h="64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Marks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Time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Task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253" name="Google Shape;253;p28"/>
          <p:cNvSpPr txBox="1"/>
          <p:nvPr/>
        </p:nvSpPr>
        <p:spPr>
          <a:xfrm>
            <a:off x="2444475" y="1267000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List four things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4" name="Google Shape;254;p28"/>
          <p:cNvSpPr txBox="1"/>
          <p:nvPr/>
        </p:nvSpPr>
        <p:spPr>
          <a:xfrm>
            <a:off x="2505325" y="1948175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Language analysis of an extract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5" name="Google Shape;255;p28"/>
          <p:cNvSpPr txBox="1"/>
          <p:nvPr/>
        </p:nvSpPr>
        <p:spPr>
          <a:xfrm>
            <a:off x="2505325" y="2571750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Structure</a:t>
            </a: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 analysis of an extract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6" name="Google Shape;256;p28"/>
          <p:cNvSpPr txBox="1"/>
          <p:nvPr/>
        </p:nvSpPr>
        <p:spPr>
          <a:xfrm>
            <a:off x="2568100" y="3195325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Responding to a statement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7" name="Google Shape;257;p28"/>
          <p:cNvSpPr txBox="1"/>
          <p:nvPr/>
        </p:nvSpPr>
        <p:spPr>
          <a:xfrm>
            <a:off x="2619825" y="3818900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Creative writing from an image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8" name="Google Shape;258;p28"/>
          <p:cNvSpPr/>
          <p:nvPr/>
        </p:nvSpPr>
        <p:spPr>
          <a:xfrm>
            <a:off x="126888" y="3818900"/>
            <a:ext cx="8844000" cy="6225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8"/>
          <p:cNvSpPr/>
          <p:nvPr/>
        </p:nvSpPr>
        <p:spPr>
          <a:xfrm>
            <a:off x="150000" y="3084450"/>
            <a:ext cx="8844000" cy="6225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8"/>
          <p:cNvSpPr txBox="1"/>
          <p:nvPr/>
        </p:nvSpPr>
        <p:spPr>
          <a:xfrm>
            <a:off x="0" y="4552275"/>
            <a:ext cx="8306100" cy="5913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LANGUAGE PAPER ONE</a:t>
            </a: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- FICTION (Thursday 23rd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Lang P1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6" name="Google Shape;266;p29"/>
          <p:cNvSpPr txBox="1"/>
          <p:nvPr/>
        </p:nvSpPr>
        <p:spPr>
          <a:xfrm>
            <a:off x="0" y="4552275"/>
            <a:ext cx="8306100" cy="5913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LANGUAGE PAPER ONE - FICTION (Thursday 23rd May)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7" name="Google Shape;267;p29"/>
          <p:cNvSpPr txBox="1"/>
          <p:nvPr/>
        </p:nvSpPr>
        <p:spPr>
          <a:xfrm>
            <a:off x="6961450" y="0"/>
            <a:ext cx="2182500" cy="4696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05 </a:t>
            </a:r>
            <a:r>
              <a:rPr b="1"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Either</a:t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Write a description suggested by this picture </a:t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or</a:t>
            </a:r>
            <a:endParaRPr b="1"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Write the opening of a story about powerful </a:t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weather</a:t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8" name="Google Shape;2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961449" cy="463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8900" y="2097676"/>
            <a:ext cx="1551650" cy="70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450" y="3725650"/>
            <a:ext cx="2324922" cy="14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0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KIP Quiz - 24 Lessons to go! 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76" name="Google Shape;276;p30"/>
          <p:cNvGraphicFramePr/>
          <p:nvPr/>
        </p:nvGraphicFramePr>
        <p:xfrm>
          <a:off x="10" y="70247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{AC30D326-7E96-418A-BB2C-D4EAED77A000}</a:tableStyleId>
              </a:tblPr>
              <a:tblGrid>
                <a:gridCol w="446250"/>
                <a:gridCol w="6807725"/>
                <a:gridCol w="916550"/>
                <a:gridCol w="973475"/>
              </a:tblGrid>
              <a:tr h="40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Question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Text</a:t>
                      </a:r>
                      <a:endParaRPr b="1" sz="2200" u="none" cap="none" strike="noStrik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Exam</a:t>
                      </a:r>
                      <a:endParaRPr b="1" sz="2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act five.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Macbeth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 sz="1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from stave five.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Christmas Carol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P1 - Monday 13th May</a:t>
                      </a:r>
                      <a:endParaRPr i="1" sz="1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Give any quotation linked to abuse of power. </a:t>
                      </a:r>
                      <a:endParaRPr sz="24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An Inspector Calls</a:t>
                      </a:r>
                      <a:endParaRPr i="1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 i="1" sz="1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7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What method is “spits like a tame cat turned savage” and what poem is the quotation from?</a:t>
                      </a:r>
                      <a:endParaRPr sz="23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Power and Conflict poetry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LIT P2 - Monday 20th May</a:t>
                      </a:r>
                      <a:endParaRPr sz="1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8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30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4300" marB="343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3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Write a sentence about a storm using a purposeful simile (think carefully about what you are comparing - no cheesy/ boring/ quick similes!)</a:t>
                      </a:r>
                      <a:endParaRPr sz="21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Language skills</a:t>
                      </a:r>
                      <a:endParaRPr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LP1 - Thurs 23rd May, LP2 - Thurs 6th June</a:t>
                      </a:r>
                      <a:endParaRPr sz="12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1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Lang P2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2" name="Google Shape;282;p31"/>
          <p:cNvSpPr txBox="1"/>
          <p:nvPr/>
        </p:nvSpPr>
        <p:spPr>
          <a:xfrm>
            <a:off x="-14100" y="512700"/>
            <a:ext cx="9172200" cy="840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GB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Turn and talk: </a:t>
            </a: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With the person next to you, recap the 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Trebuchet MS"/>
                <a:ea typeface="Trebuchet MS"/>
                <a:cs typeface="Trebuchet MS"/>
                <a:sym typeface="Trebuchet MS"/>
              </a:rPr>
              <a:t>five questions that come up in language paper 2. </a:t>
            </a:r>
            <a:endParaRPr b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3" name="Google Shape;28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6975" y="671875"/>
            <a:ext cx="681125" cy="6811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4" name="Google Shape;284;p31"/>
          <p:cNvGraphicFramePr/>
          <p:nvPr/>
        </p:nvGraphicFramePr>
        <p:xfrm>
          <a:off x="354650" y="155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{DACC3251-EB87-4B32-BF17-0346109DD680}</a:tableStyleId>
              </a:tblPr>
              <a:tblGrid>
                <a:gridCol w="556950"/>
                <a:gridCol w="870125"/>
                <a:gridCol w="794200"/>
                <a:gridCol w="6080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Marks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Time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Task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12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16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285" name="Google Shape;285;p31"/>
          <p:cNvSpPr txBox="1"/>
          <p:nvPr/>
        </p:nvSpPr>
        <p:spPr>
          <a:xfrm>
            <a:off x="0" y="4552275"/>
            <a:ext cx="9144000" cy="5913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LANGUAGE PAPER TWO - NON- FICTION (Thursday 6th June)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2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Lang P2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91" name="Google Shape;291;p32"/>
          <p:cNvGraphicFramePr/>
          <p:nvPr/>
        </p:nvGraphicFramePr>
        <p:xfrm>
          <a:off x="126900" y="62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{DACC3251-EB87-4B32-BF17-0346109DD680}</a:tableStyleId>
              </a:tblPr>
              <a:tblGrid>
                <a:gridCol w="598800"/>
                <a:gridCol w="935500"/>
                <a:gridCol w="853850"/>
                <a:gridCol w="6536850"/>
              </a:tblGrid>
              <a:tr h="64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Marks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Time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Task</a:t>
                      </a:r>
                      <a:endParaRPr b="1" sz="2000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3C78D8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12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16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62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40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45</a:t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292" name="Google Shape;292;p32"/>
          <p:cNvSpPr txBox="1"/>
          <p:nvPr/>
        </p:nvSpPr>
        <p:spPr>
          <a:xfrm>
            <a:off x="2444475" y="1267000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Four true/false statements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3" name="Google Shape;293;p32"/>
          <p:cNvSpPr txBox="1"/>
          <p:nvPr/>
        </p:nvSpPr>
        <p:spPr>
          <a:xfrm>
            <a:off x="2505325" y="1948175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Summarising the similarities/differences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4" name="Google Shape;294;p32"/>
          <p:cNvSpPr txBox="1"/>
          <p:nvPr/>
        </p:nvSpPr>
        <p:spPr>
          <a:xfrm>
            <a:off x="2505325" y="2571750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Language</a:t>
            </a: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 analysis of an extract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5" name="Google Shape;295;p32"/>
          <p:cNvSpPr txBox="1"/>
          <p:nvPr/>
        </p:nvSpPr>
        <p:spPr>
          <a:xfrm>
            <a:off x="2505325" y="3195325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Comparison of writers’ viewpoints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6" name="Google Shape;296;p32"/>
          <p:cNvSpPr txBox="1"/>
          <p:nvPr/>
        </p:nvSpPr>
        <p:spPr>
          <a:xfrm>
            <a:off x="2619825" y="3818900"/>
            <a:ext cx="616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Viewpoint</a:t>
            </a:r>
            <a:r>
              <a:rPr i="1" lang="en-GB" sz="2400">
                <a:latin typeface="Trebuchet MS"/>
                <a:ea typeface="Trebuchet MS"/>
                <a:cs typeface="Trebuchet MS"/>
                <a:sym typeface="Trebuchet MS"/>
              </a:rPr>
              <a:t> writing from a statement</a:t>
            </a:r>
            <a:endParaRPr i="1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7" name="Google Shape;297;p32"/>
          <p:cNvSpPr/>
          <p:nvPr/>
        </p:nvSpPr>
        <p:spPr>
          <a:xfrm>
            <a:off x="149988" y="3818900"/>
            <a:ext cx="8844000" cy="6225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2"/>
          <p:cNvSpPr/>
          <p:nvPr/>
        </p:nvSpPr>
        <p:spPr>
          <a:xfrm>
            <a:off x="150000" y="3084450"/>
            <a:ext cx="8844000" cy="6225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2"/>
          <p:cNvSpPr txBox="1"/>
          <p:nvPr/>
        </p:nvSpPr>
        <p:spPr>
          <a:xfrm>
            <a:off x="0" y="4552275"/>
            <a:ext cx="9144000" cy="5913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LANGUAGE PAPER TWO - NON- FICTION (Thursday 6th June)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3"/>
          <p:cNvSpPr txBox="1"/>
          <p:nvPr>
            <p:ph type="ctr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Y11: Revision - EXPLORING POWER - Lang P2</a:t>
            </a:r>
            <a:endParaRPr sz="2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5" name="Google Shape;305;p33"/>
          <p:cNvSpPr txBox="1"/>
          <p:nvPr/>
        </p:nvSpPr>
        <p:spPr>
          <a:xfrm>
            <a:off x="232800" y="899925"/>
            <a:ext cx="8678400" cy="3454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05 </a:t>
            </a: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‘Those who have power should support those in situations of need. It is selfish, egotistical and narrow-minded to not care about people who face hardships.’ </a:t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Write a speech offering your views on this statement.</a:t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(24 marks for content and organisation, 16 marks for technical accuracy)</a:t>
            </a:r>
            <a:endParaRPr sz="18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[40 marks]</a:t>
            </a:r>
            <a:endParaRPr sz="18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Trebuchet MS"/>
                <a:ea typeface="Trebuchet MS"/>
                <a:cs typeface="Trebuchet MS"/>
                <a:sym typeface="Trebuchet MS"/>
              </a:rPr>
              <a:t>You are advised to plan your answer to Question 5 before you start to write.</a:t>
            </a:r>
            <a:endParaRPr sz="190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6" name="Google Shape;306;p33"/>
          <p:cNvSpPr txBox="1"/>
          <p:nvPr/>
        </p:nvSpPr>
        <p:spPr>
          <a:xfrm>
            <a:off x="0" y="4552275"/>
            <a:ext cx="9144000" cy="5913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LANGUAGE PAPER TWO - NON- FICTION (Thursday 6th June)</a:t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" name="Google Shape;30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9550" y="1961050"/>
            <a:ext cx="1784450" cy="807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iXL TRIP ppt 2016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