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embeddedFontLst>
    <p:embeddedFont>
      <p:font typeface="Amatic SC"/>
      <p:regular r:id="rId48"/>
      <p:bold r:id="rId49"/>
    </p:embeddedFont>
    <p:embeddedFont>
      <p:font typeface="Pacifico"/>
      <p:regular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8EBE67-E9F2-431E-A50D-9A00D6FADA0B}">
  <a:tblStyle styleId="{298EBE67-E9F2-431E-A50D-9A00D6FADA0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AmaticSC-regular.fntdata"/><Relationship Id="rId47" Type="http://schemas.openxmlformats.org/officeDocument/2006/relationships/slide" Target="slides/slide41.xml"/><Relationship Id="rId49" Type="http://schemas.openxmlformats.org/officeDocument/2006/relationships/font" Target="fonts/AmaticS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font" Target="fonts/Pacifico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17ea66c5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17ea66c5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17ea66c5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17ea66c5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e17ea66c5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e17ea66c5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17ea66c5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17ea66c5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e17ea66c5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e17ea66c5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17ea66c5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e17ea66c5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e17ea66c5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e17ea66c5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17ea66c5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e17ea66c5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e17ea66c5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e17ea66c5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e17ea66c5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e17ea66c5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e17ea66c5c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e17ea66c5c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e17ea66c5c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e17ea66c5c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17ea66c5c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17ea66c5c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e17ea66c5c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e17ea66c5c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e17ea66c5c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e17ea66c5c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e17ea66c5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e17ea66c5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e17ea66c5c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e17ea66c5c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e17ea66c5c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e17ea66c5c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e17ea66c5c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e17ea66c5c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e17ea66c5c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e17ea66c5c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e17ea66c5c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e17ea66c5c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e17ea66c5c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e17ea66c5c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e17ea66c5c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e17ea66c5c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e17ea66c5c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e17ea66c5c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17ea66c5c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e17ea66c5c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e17ea66c5c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e17ea66c5c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e17ea66c5c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e17ea66c5c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e17ea66c5c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e17ea66c5c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e17ea66c5c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e17ea66c5c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e17ea66c5c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e17ea66c5c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e17ea66c5c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e17ea66c5c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e17ea66c5c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e17ea66c5c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17ea66c5c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17ea66c5c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e17ea66c5c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e17ea66c5c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e17ea66c5c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e17ea66c5c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e17ea66c5c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e17ea66c5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e17ea66c5c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e17ea66c5c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e17ea66c5c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e17ea66c5c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e17ea66c5c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e17ea66c5c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e17ea66c5c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e17ea66c5c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Relationship Id="rId4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Relationship Id="rId4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jpg"/><Relationship Id="rId4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jp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jpg"/><Relationship Id="rId4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jpg"/><Relationship Id="rId4" Type="http://schemas.openxmlformats.org/officeDocument/2006/relationships/image" Target="../media/image19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jpg"/><Relationship Id="rId4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jpg"/><Relationship Id="rId4" Type="http://schemas.openxmlformats.org/officeDocument/2006/relationships/image" Target="../media/image38.png"/><Relationship Id="rId5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jpg"/><Relationship Id="rId4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jpg"/><Relationship Id="rId4" Type="http://schemas.openxmlformats.org/officeDocument/2006/relationships/image" Target="../media/image3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jpg"/><Relationship Id="rId4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jpg"/><Relationship Id="rId4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jpg"/><Relationship Id="rId4" Type="http://schemas.openxmlformats.org/officeDocument/2006/relationships/image" Target="../media/image3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jpg"/><Relationship Id="rId4" Type="http://schemas.openxmlformats.org/officeDocument/2006/relationships/image" Target="../media/image2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.jpg"/><Relationship Id="rId4" Type="http://schemas.openxmlformats.org/officeDocument/2006/relationships/image" Target="../media/image3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jpg"/><Relationship Id="rId4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jpg"/><Relationship Id="rId4" Type="http://schemas.openxmlformats.org/officeDocument/2006/relationships/image" Target="../media/image3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jpg"/><Relationship Id="rId4" Type="http://schemas.openxmlformats.org/officeDocument/2006/relationships/image" Target="../media/image37.png"/><Relationship Id="rId5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.jpg"/><Relationship Id="rId4" Type="http://schemas.openxmlformats.org/officeDocument/2006/relationships/image" Target="../media/image3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.jp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654800" y="2249325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164533" y="26938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10000">
                <a:latin typeface="Amatic SC"/>
                <a:ea typeface="Amatic SC"/>
                <a:cs typeface="Amatic SC"/>
                <a:sym typeface="Amatic SC"/>
              </a:rPr>
              <a:t>Welcome to</a:t>
            </a:r>
            <a:endParaRPr b="1" sz="10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8600">
                <a:latin typeface="Pacifico"/>
                <a:ea typeface="Pacifico"/>
                <a:cs typeface="Pacifico"/>
                <a:sym typeface="Pacifico"/>
              </a:rPr>
              <a:t> Language paper 2</a:t>
            </a:r>
            <a:r>
              <a:rPr b="1" lang="en-GB" sz="86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8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10000">
                <a:latin typeface="Amatic SC"/>
                <a:ea typeface="Amatic SC"/>
                <a:cs typeface="Amatic SC"/>
                <a:sym typeface="Amatic SC"/>
              </a:rPr>
              <a:t>Revision</a:t>
            </a:r>
            <a:endParaRPr b="1" sz="100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Complete question 1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1 answers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14338"/>
            <a:ext cx="8839202" cy="291483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>
            <p:ph type="ctrTitle"/>
          </p:nvPr>
        </p:nvSpPr>
        <p:spPr>
          <a:xfrm>
            <a:off x="311700" y="3919975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BCGH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2: initial ideas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93250"/>
            <a:ext cx="8839199" cy="222221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type="ctrTitle"/>
          </p:nvPr>
        </p:nvSpPr>
        <p:spPr>
          <a:xfrm>
            <a:off x="112575" y="3409100"/>
            <a:ext cx="88323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8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D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ifference - </a:t>
            </a:r>
            <a:r>
              <a:rPr b="1" lang="en-GB" sz="78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Q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uotation - </a:t>
            </a:r>
            <a:r>
              <a:rPr b="1" lang="en-GB" sz="78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S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uggestion</a:t>
            </a:r>
            <a:endParaRPr b="1" sz="62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2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2250" y="1232625"/>
            <a:ext cx="4141749" cy="368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5">
            <a:alphaModFix/>
          </a:blip>
          <a:srcRect b="24236" l="0" r="0" t="0"/>
          <a:stretch/>
        </p:blipFill>
        <p:spPr>
          <a:xfrm>
            <a:off x="100450" y="3283850"/>
            <a:ext cx="4471550" cy="167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425" y="1081838"/>
            <a:ext cx="4379600" cy="201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What mark might this be?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 rotWithShape="1">
          <a:blip r:embed="rId4">
            <a:alphaModFix/>
          </a:blip>
          <a:srcRect b="20146" l="23324" r="0" t="0"/>
          <a:stretch/>
        </p:blipFill>
        <p:spPr>
          <a:xfrm>
            <a:off x="955800" y="972825"/>
            <a:ext cx="7594027" cy="408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Q2 Example 1: marks explained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10550"/>
            <a:ext cx="7119254" cy="368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/>
          <p:nvPr/>
        </p:nvSpPr>
        <p:spPr>
          <a:xfrm>
            <a:off x="-576850" y="-1636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>
            <p:ph type="ctrTitle"/>
          </p:nvPr>
        </p:nvSpPr>
        <p:spPr>
          <a:xfrm>
            <a:off x="-2017575" y="-492825"/>
            <a:ext cx="8520600" cy="11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matic SC"/>
                <a:ea typeface="Amatic SC"/>
                <a:cs typeface="Amatic SC"/>
                <a:sym typeface="Amatic SC"/>
              </a:rPr>
              <a:t>Q2 mark scheme</a:t>
            </a:r>
            <a:endParaRPr b="1" sz="40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107" name="Google Shape;107;p20"/>
          <p:cNvGraphicFramePr/>
          <p:nvPr/>
        </p:nvGraphicFramePr>
        <p:xfrm>
          <a:off x="897075" y="44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{298EBE67-E9F2-431E-A50D-9A00D6FADA0B}</a:tableStyleId>
              </a:tblPr>
              <a:tblGrid>
                <a:gridCol w="1955575"/>
                <a:gridCol w="6206875"/>
              </a:tblGrid>
              <a:tr h="232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Skill Descriptors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4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Perceptive, detailed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7-8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detailed understanding of differences between the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Offers perceptive interpretation of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Synthesises evidence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a range of judicious quotations from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3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Clear, relevant</a:t>
                      </a:r>
                      <a:endParaRPr i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5-6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clear understanding of differences between the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Begins to interpret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Demonstrates clear connections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relevant quotations/references from both texts to support response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2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Some, attempts</a:t>
                      </a: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3-4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Identifies some differences between the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Attempts some inference from one/both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Attempts to link evidence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some quotations/references; not always supporting (from one/both texts)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1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Simple, limited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1-2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simple awareness of difference(s)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Offers paraphrase rather than inference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Makes simple or no links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reference or textual details from one/both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84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0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marks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Candidates in this band will not have offered any differences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Nothing to reward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1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825" y="1085425"/>
            <a:ext cx="8510044" cy="405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10550"/>
            <a:ext cx="8839199" cy="3473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3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8825"/>
            <a:ext cx="8839201" cy="109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5">
            <a:alphaModFix/>
          </a:blip>
          <a:srcRect b="0" l="0" r="0" t="5749"/>
          <a:stretch/>
        </p:blipFill>
        <p:spPr>
          <a:xfrm>
            <a:off x="152400" y="1956400"/>
            <a:ext cx="8839198" cy="255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300">
                <a:latin typeface="Amatic SC"/>
                <a:ea typeface="Amatic SC"/>
                <a:cs typeface="Amatic SC"/>
                <a:sym typeface="Amatic SC"/>
              </a:rPr>
              <a:t>Q2 Example 2: marks explained</a:t>
            </a:r>
            <a:endParaRPr b="1" sz="73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10550"/>
            <a:ext cx="8839201" cy="3287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/>
          <p:nvPr/>
        </p:nvSpPr>
        <p:spPr>
          <a:xfrm>
            <a:off x="-576850" y="-1636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"/>
          <p:cNvSpPr txBox="1"/>
          <p:nvPr>
            <p:ph type="ctrTitle"/>
          </p:nvPr>
        </p:nvSpPr>
        <p:spPr>
          <a:xfrm>
            <a:off x="-256450" y="-484175"/>
            <a:ext cx="8520600" cy="11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matic SC"/>
                <a:ea typeface="Amatic SC"/>
                <a:cs typeface="Amatic SC"/>
                <a:sym typeface="Amatic SC"/>
              </a:rPr>
              <a:t>Your turn - you must write a response that is better!</a:t>
            </a:r>
            <a:endParaRPr b="1" sz="40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143" name="Google Shape;143;p25"/>
          <p:cNvGraphicFramePr/>
          <p:nvPr/>
        </p:nvGraphicFramePr>
        <p:xfrm>
          <a:off x="897075" y="44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{298EBE67-E9F2-431E-A50D-9A00D6FADA0B}</a:tableStyleId>
              </a:tblPr>
              <a:tblGrid>
                <a:gridCol w="1955575"/>
                <a:gridCol w="6206875"/>
              </a:tblGrid>
              <a:tr h="232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Skill Descriptors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4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Perceptive, detailed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7-8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detailed understanding of differences between the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Offers perceptive interpretation of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Synthesises evidence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a range of judicious quotations from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3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Clear, relevant</a:t>
                      </a:r>
                      <a:endParaRPr i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5-6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clear understanding of differences between the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Begins to interpret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Demonstrates clear connections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relevant quotations/references from both texts to support response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2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Some, attempts</a:t>
                      </a:r>
                      <a:r>
                        <a:rPr lang="en-GB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3-4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Identifies some differences between the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Attempts some inference from one/both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Attempts to link evidence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some quotations/references; not always supporting (from one/both texts)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41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1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Simple, limited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1-2 marks</a:t>
                      </a:r>
                      <a:endParaRPr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simple awareness of difference(s)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Offers paraphrase rather than inference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Makes simple or no links between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reference or textual details from one/both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84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0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marks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Candidates in this band will not have offered any differences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Nothing to reward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8575" marL="68575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3: initial ideas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50" name="Google Shape;150;p26"/>
          <p:cNvSpPr txBox="1"/>
          <p:nvPr>
            <p:ph type="ctrTitle"/>
          </p:nvPr>
        </p:nvSpPr>
        <p:spPr>
          <a:xfrm>
            <a:off x="112575" y="3409100"/>
            <a:ext cx="88323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8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W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hat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78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H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ow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78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H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ow</a:t>
            </a:r>
            <a:endParaRPr b="1" sz="62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125" y="1223975"/>
            <a:ext cx="8159448" cy="209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7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3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5250" y="1783500"/>
            <a:ext cx="4309799" cy="3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88" y="3235250"/>
            <a:ext cx="4380451" cy="201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850" y="1085400"/>
            <a:ext cx="4309799" cy="2000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8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What mark might this be?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10550"/>
            <a:ext cx="8557045" cy="368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9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What mark might this be?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74" name="Google Shape;174;p29"/>
          <p:cNvPicPr preferRelativeResize="0"/>
          <p:nvPr/>
        </p:nvPicPr>
        <p:blipFill rotWithShape="1">
          <a:blip r:embed="rId4">
            <a:alphaModFix/>
          </a:blip>
          <a:srcRect b="22185" l="0" r="0" t="0"/>
          <a:stretch/>
        </p:blipFill>
        <p:spPr>
          <a:xfrm>
            <a:off x="715250" y="1042100"/>
            <a:ext cx="7263027" cy="405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2575" y="-32212"/>
            <a:ext cx="7263027" cy="520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1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3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6" name="Google Shape;18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5250" y="1783500"/>
            <a:ext cx="4309799" cy="3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88" y="3235250"/>
            <a:ext cx="4380451" cy="201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850" y="1085400"/>
            <a:ext cx="4309799" cy="2000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2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975" y="1111400"/>
            <a:ext cx="7698123" cy="39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3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02" name="Google Shape;20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525" y="1158150"/>
            <a:ext cx="7557474" cy="387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4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09" name="Google Shape;2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238" y="1310550"/>
            <a:ext cx="8371217" cy="368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5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400">
                <a:latin typeface="Amatic SC"/>
                <a:ea typeface="Amatic SC"/>
                <a:cs typeface="Amatic SC"/>
                <a:sym typeface="Amatic SC"/>
              </a:rPr>
              <a:t>Your turn - </a:t>
            </a:r>
            <a:r>
              <a:rPr b="1" lang="en-GB" sz="6400">
                <a:latin typeface="Amatic SC"/>
                <a:ea typeface="Amatic SC"/>
                <a:cs typeface="Amatic SC"/>
                <a:sym typeface="Amatic SC"/>
              </a:rPr>
              <a:t>write a better response</a:t>
            </a:r>
            <a:endParaRPr b="1" sz="64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5250" y="1783500"/>
            <a:ext cx="4309799" cy="3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88" y="3235250"/>
            <a:ext cx="4380451" cy="201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850" y="1085400"/>
            <a:ext cx="4309799" cy="2000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6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4: initial ideas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5" name="Google Shape;225;p36"/>
          <p:cNvSpPr txBox="1"/>
          <p:nvPr>
            <p:ph type="ctrTitle"/>
          </p:nvPr>
        </p:nvSpPr>
        <p:spPr>
          <a:xfrm>
            <a:off x="112575" y="3885350"/>
            <a:ext cx="88323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50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D</a:t>
            </a:r>
            <a:r>
              <a:rPr b="1" lang="en-GB" sz="5000">
                <a:latin typeface="Amatic SC"/>
                <a:ea typeface="Amatic SC"/>
                <a:cs typeface="Amatic SC"/>
                <a:sym typeface="Amatic SC"/>
              </a:rPr>
              <a:t>ifference</a:t>
            </a:r>
            <a:r>
              <a:rPr b="1" lang="en-GB" sz="50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50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V</a:t>
            </a:r>
            <a:r>
              <a:rPr b="1" lang="en-GB" sz="5000">
                <a:latin typeface="Amatic SC"/>
                <a:ea typeface="Amatic SC"/>
                <a:cs typeface="Amatic SC"/>
                <a:sym typeface="Amatic SC"/>
              </a:rPr>
              <a:t>iewpoint</a:t>
            </a:r>
            <a:r>
              <a:rPr b="1" lang="en-GB" sz="50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50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Q</a:t>
            </a:r>
            <a:r>
              <a:rPr b="1" lang="en-GB" sz="5000">
                <a:latin typeface="Amatic SC"/>
                <a:ea typeface="Amatic SC"/>
                <a:cs typeface="Amatic SC"/>
                <a:sym typeface="Amatic SC"/>
              </a:rPr>
              <a:t>uotation - </a:t>
            </a:r>
            <a:r>
              <a:rPr b="1" lang="en-GB" sz="50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A</a:t>
            </a:r>
            <a:r>
              <a:rPr b="1" lang="en-GB" sz="5000">
                <a:latin typeface="Amatic SC"/>
                <a:ea typeface="Amatic SC"/>
                <a:cs typeface="Amatic SC"/>
                <a:sym typeface="Amatic SC"/>
              </a:rPr>
              <a:t>nalysis</a:t>
            </a:r>
            <a:endParaRPr b="1" sz="50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26" name="Google Shape;22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804" y="1042125"/>
            <a:ext cx="8220901" cy="320845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/>
          <p:nvPr/>
        </p:nvSpPr>
        <p:spPr>
          <a:xfrm>
            <a:off x="3146525" y="3002725"/>
            <a:ext cx="707700" cy="233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6"/>
          <p:cNvSpPr/>
          <p:nvPr/>
        </p:nvSpPr>
        <p:spPr>
          <a:xfrm>
            <a:off x="3056475" y="3260350"/>
            <a:ext cx="753300" cy="1923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6"/>
          <p:cNvSpPr/>
          <p:nvPr/>
        </p:nvSpPr>
        <p:spPr>
          <a:xfrm>
            <a:off x="4194275" y="3428750"/>
            <a:ext cx="909000" cy="233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6"/>
          <p:cNvSpPr/>
          <p:nvPr/>
        </p:nvSpPr>
        <p:spPr>
          <a:xfrm>
            <a:off x="3892575" y="3002725"/>
            <a:ext cx="1017300" cy="233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7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7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4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37" name="Google Shape;237;p37"/>
          <p:cNvPicPr preferRelativeResize="0"/>
          <p:nvPr/>
        </p:nvPicPr>
        <p:blipFill rotWithShape="1">
          <a:blip r:embed="rId4">
            <a:alphaModFix/>
          </a:blip>
          <a:srcRect b="3668" l="0" r="0" t="73641"/>
          <a:stretch/>
        </p:blipFill>
        <p:spPr>
          <a:xfrm>
            <a:off x="4746675" y="3237200"/>
            <a:ext cx="4188150" cy="171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7"/>
          <p:cNvPicPr preferRelativeResize="0"/>
          <p:nvPr/>
        </p:nvPicPr>
        <p:blipFill rotWithShape="1">
          <a:blip r:embed="rId4">
            <a:alphaModFix/>
          </a:blip>
          <a:srcRect b="74714" l="0" r="0" t="0"/>
          <a:stretch/>
        </p:blipFill>
        <p:spPr>
          <a:xfrm>
            <a:off x="4746675" y="1327075"/>
            <a:ext cx="4188150" cy="191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850" y="3237200"/>
            <a:ext cx="4188151" cy="211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242625"/>
            <a:ext cx="4572001" cy="182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8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What mark might this be?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47" name="Google Shape;24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0425" y="898250"/>
            <a:ext cx="5547901" cy="424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9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9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What mark might this be?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54" name="Google Shape;25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0425" y="898250"/>
            <a:ext cx="5547901" cy="424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46432"/>
            <a:ext cx="9143999" cy="1650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0"/>
          <p:cNvSpPr/>
          <p:nvPr/>
        </p:nvSpPr>
        <p:spPr>
          <a:xfrm>
            <a:off x="-576850" y="-1636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0"/>
          <p:cNvSpPr txBox="1"/>
          <p:nvPr>
            <p:ph type="ctrTitle"/>
          </p:nvPr>
        </p:nvSpPr>
        <p:spPr>
          <a:xfrm>
            <a:off x="-2017575" y="-492825"/>
            <a:ext cx="8520600" cy="11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matic SC"/>
                <a:ea typeface="Amatic SC"/>
                <a:cs typeface="Amatic SC"/>
                <a:sym typeface="Amatic SC"/>
              </a:rPr>
              <a:t>Q4 mark scheme</a:t>
            </a:r>
            <a:endParaRPr b="1" sz="40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262" name="Google Shape;262;p40"/>
          <p:cNvGraphicFramePr/>
          <p:nvPr/>
        </p:nvGraphicFramePr>
        <p:xfrm>
          <a:off x="227850" y="46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{298EBE67-E9F2-431E-A50D-9A00D6FADA0B}</a:tableStyleId>
              </a:tblPr>
              <a:tblGrid>
                <a:gridCol w="1771650"/>
                <a:gridCol w="7372350"/>
              </a:tblGrid>
              <a:tr h="266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Skill Descriptors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4</a:t>
                      </a: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Detailed, perceptive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13-16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detailed understanding of the differences between the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Compares ideas and perspectives in a perceptive way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Analyses how methods are used to convey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range of judicious quotations from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Clear, relevant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9-12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clear understanding of differences between the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Compares ideas and perspectives in a clear and relevant way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Explains clearly how methods are used to convey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relevant quotations to support from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2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Some, attempts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5-8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Identifies some differences between the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Attempts to compare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 comment on how methods are used to convey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some quotations/references, not always supporting (from one or both texts)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1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Simple, limited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1-4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awareness of different ideas and/or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cross reference of ideas and/or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identification of how differences are conveyed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references or textual details from one or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0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marks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ideas offered about differences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Nothing to reward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1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69" name="Google Shape;26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9525" y="898250"/>
            <a:ext cx="5020411" cy="424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2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2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6" name="Google Shape;27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2425" y="898250"/>
            <a:ext cx="5068077" cy="424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3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3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500">
                <a:latin typeface="Amatic SC"/>
                <a:ea typeface="Amatic SC"/>
                <a:cs typeface="Amatic SC"/>
                <a:sym typeface="Amatic SC"/>
              </a:rPr>
              <a:t>Mark explained</a:t>
            </a:r>
            <a:endParaRPr b="1" sz="75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83" name="Google Shape;28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10550"/>
            <a:ext cx="8839202" cy="2873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4"/>
          <p:cNvSpPr/>
          <p:nvPr/>
        </p:nvSpPr>
        <p:spPr>
          <a:xfrm>
            <a:off x="-576850" y="-1636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4"/>
          <p:cNvSpPr txBox="1"/>
          <p:nvPr>
            <p:ph type="ctrTitle"/>
          </p:nvPr>
        </p:nvSpPr>
        <p:spPr>
          <a:xfrm>
            <a:off x="227850" y="-492825"/>
            <a:ext cx="6275100" cy="11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matic SC"/>
                <a:ea typeface="Amatic SC"/>
                <a:cs typeface="Amatic SC"/>
                <a:sym typeface="Amatic SC"/>
              </a:rPr>
              <a:t>Your turn… write a better response</a:t>
            </a:r>
            <a:endParaRPr b="1" sz="4000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290" name="Google Shape;290;p44"/>
          <p:cNvGraphicFramePr/>
          <p:nvPr/>
        </p:nvGraphicFramePr>
        <p:xfrm>
          <a:off x="227850" y="46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{298EBE67-E9F2-431E-A50D-9A00D6FADA0B}</a:tableStyleId>
              </a:tblPr>
              <a:tblGrid>
                <a:gridCol w="1771650"/>
                <a:gridCol w="7372350"/>
              </a:tblGrid>
              <a:tr h="266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Skill Descriptors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183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4</a:t>
                      </a: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Detailed, perceptive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13-16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detailed understanding of the differences between the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Compares ideas and perspectives in a perceptive way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Analyses how methods are used to convey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range of judicious quotations from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Clear, relevant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9-12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a clear understanding of differences between the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Compares ideas and perspectives in a clear and relevant way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Explains clearly how methods are used to convey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relevant quotations to support from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2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Some, attempts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5-8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Identifies some differences between the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Attempts to compare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 comment on how methods are used to convey ideas and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Selects some quotations/references, not always supporting (from one or both texts)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1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i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Simple, limited</a:t>
                      </a:r>
                      <a:endParaRPr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1-4 marks</a:t>
                      </a:r>
                      <a:endParaRPr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awareness of different ideas and/or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cross reference of ideas and/or perspectives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identification of how differences are conveyed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·</a:t>
                      </a:r>
                      <a:r>
                        <a:rPr lang="en-GB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Simple references or textual details from one or both texts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0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marks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ideas offered about differences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Nothing to reward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1425" marR="64000" marL="64000">
                    <a:lnL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9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5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5: initial ideas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97" name="Google Shape;297;p45"/>
          <p:cNvSpPr txBox="1"/>
          <p:nvPr>
            <p:ph type="ctrTitle"/>
          </p:nvPr>
        </p:nvSpPr>
        <p:spPr>
          <a:xfrm>
            <a:off x="112575" y="3885350"/>
            <a:ext cx="88323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2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A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necdote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62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R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esearch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62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C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ounter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 - </a:t>
            </a:r>
            <a:r>
              <a:rPr b="1" lang="en-GB" sz="6200" u="sng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L</a:t>
            </a:r>
            <a:r>
              <a:rPr b="1" lang="en-GB" sz="6200">
                <a:latin typeface="Amatic SC"/>
                <a:ea typeface="Amatic SC"/>
                <a:cs typeface="Amatic SC"/>
                <a:sym typeface="Amatic SC"/>
              </a:rPr>
              <a:t>ink</a:t>
            </a:r>
            <a:endParaRPr b="1" sz="62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98" name="Google Shape;29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250" y="1033250"/>
            <a:ext cx="7921201" cy="3230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6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6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5: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05" name="Google Shape;30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613" y="1022800"/>
            <a:ext cx="6222783" cy="412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7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7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5: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12" name="Google Shape;31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4975" y="898250"/>
            <a:ext cx="6850673" cy="42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8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8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600">
                <a:latin typeface="Amatic SC"/>
                <a:ea typeface="Amatic SC"/>
                <a:cs typeface="Amatic SC"/>
                <a:sym typeface="Amatic SC"/>
              </a:rPr>
              <a:t>T&amp;T: how would you improve this?</a:t>
            </a:r>
            <a:endParaRPr b="1" sz="6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19" name="Google Shape;31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000" y="898250"/>
            <a:ext cx="8286662" cy="42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9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9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600">
                <a:latin typeface="Amatic SC"/>
                <a:ea typeface="Amatic SC"/>
                <a:cs typeface="Amatic SC"/>
                <a:sym typeface="Amatic SC"/>
              </a:rPr>
              <a:t>T&amp;T: how would you improve this?</a:t>
            </a:r>
            <a:endParaRPr b="1" sz="6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26" name="Google Shape;326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113" y="898250"/>
            <a:ext cx="8749474" cy="42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0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0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7600">
                <a:latin typeface="Amatic SC"/>
                <a:ea typeface="Amatic SC"/>
                <a:cs typeface="Amatic SC"/>
                <a:sym typeface="Amatic SC"/>
              </a:rPr>
              <a:t>Question 5: mark scheme</a:t>
            </a:r>
            <a:endParaRPr b="1" sz="7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33" name="Google Shape;33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613" y="1022800"/>
            <a:ext cx="6222783" cy="412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1"/>
          <p:cNvSpPr/>
          <p:nvPr/>
        </p:nvSpPr>
        <p:spPr>
          <a:xfrm>
            <a:off x="-568200" y="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51"/>
          <p:cNvSpPr txBox="1"/>
          <p:nvPr>
            <p:ph type="ctrTitle"/>
          </p:nvPr>
        </p:nvSpPr>
        <p:spPr>
          <a:xfrm>
            <a:off x="165775" y="-4235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6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6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40" name="Google Shape;340;p51"/>
          <p:cNvPicPr preferRelativeResize="0"/>
          <p:nvPr/>
        </p:nvPicPr>
        <p:blipFill rotWithShape="1">
          <a:blip r:embed="rId4">
            <a:alphaModFix/>
          </a:blip>
          <a:srcRect b="0" l="22239" r="0" t="0"/>
          <a:stretch/>
        </p:blipFill>
        <p:spPr>
          <a:xfrm>
            <a:off x="430375" y="659025"/>
            <a:ext cx="4091850" cy="448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51"/>
          <p:cNvPicPr preferRelativeResize="0"/>
          <p:nvPr/>
        </p:nvPicPr>
        <p:blipFill rotWithShape="1">
          <a:blip r:embed="rId5">
            <a:alphaModFix/>
          </a:blip>
          <a:srcRect b="0" l="22275" r="0" t="0"/>
          <a:stretch/>
        </p:blipFill>
        <p:spPr>
          <a:xfrm>
            <a:off x="5151886" y="659025"/>
            <a:ext cx="3372639" cy="448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2"/>
          <p:cNvSpPr/>
          <p:nvPr/>
        </p:nvSpPr>
        <p:spPr>
          <a:xfrm>
            <a:off x="-568200" y="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52"/>
          <p:cNvSpPr txBox="1"/>
          <p:nvPr>
            <p:ph type="ctrTitle"/>
          </p:nvPr>
        </p:nvSpPr>
        <p:spPr>
          <a:xfrm>
            <a:off x="165775" y="-4235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600">
                <a:latin typeface="Amatic SC"/>
                <a:ea typeface="Amatic SC"/>
                <a:cs typeface="Amatic SC"/>
                <a:sym typeface="Amatic SC"/>
              </a:rPr>
              <a:t>T&amp;T: why is this better?</a:t>
            </a:r>
            <a:endParaRPr b="1" sz="6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48" name="Google Shape;34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3500" y="709800"/>
            <a:ext cx="3658286" cy="44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3"/>
          <p:cNvSpPr/>
          <p:nvPr/>
        </p:nvSpPr>
        <p:spPr>
          <a:xfrm>
            <a:off x="-568200" y="188450"/>
            <a:ext cx="10538100" cy="7098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6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3"/>
          <p:cNvSpPr txBox="1"/>
          <p:nvPr>
            <p:ph type="ctrTitle"/>
          </p:nvPr>
        </p:nvSpPr>
        <p:spPr>
          <a:xfrm>
            <a:off x="155850" y="-163650"/>
            <a:ext cx="8520600" cy="132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5600">
                <a:latin typeface="Amatic SC"/>
                <a:ea typeface="Amatic SC"/>
                <a:cs typeface="Amatic SC"/>
                <a:sym typeface="Amatic SC"/>
              </a:rPr>
              <a:t>Your turn: write a </a:t>
            </a:r>
            <a:r>
              <a:rPr b="1" lang="en-GB" sz="5600">
                <a:latin typeface="Amatic SC"/>
                <a:ea typeface="Amatic SC"/>
                <a:cs typeface="Amatic SC"/>
                <a:sym typeface="Amatic SC"/>
              </a:rPr>
              <a:t>better</a:t>
            </a:r>
            <a:r>
              <a:rPr b="1" lang="en-GB" sz="5600">
                <a:latin typeface="Amatic SC"/>
                <a:ea typeface="Amatic SC"/>
                <a:cs typeface="Amatic SC"/>
                <a:sym typeface="Amatic SC"/>
              </a:rPr>
              <a:t> opening </a:t>
            </a:r>
            <a:endParaRPr b="1" sz="5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55" name="Google Shape;35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4975" y="898250"/>
            <a:ext cx="6850673" cy="42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