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60"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3"/>
    <p:restoredTop sz="94643"/>
  </p:normalViewPr>
  <p:slideViewPr>
    <p:cSldViewPr snapToGrid="0">
      <p:cViewPr>
        <p:scale>
          <a:sx n="139" d="100"/>
          <a:sy n="139" d="100"/>
        </p:scale>
        <p:origin x="84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F8E990-6986-3F49-88A4-3FE3C3C7BFFF}" type="datetimeFigureOut">
              <a:rPr lang="en-US" smtClean="0"/>
              <a:t>5/25/25</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9BB2F-0EA9-9C4F-85A9-B98EFC7F18EE}" type="slidenum">
              <a:rPr lang="en-US" smtClean="0"/>
              <a:t>‹#›</a:t>
            </a:fld>
            <a:endParaRPr lang="en-US"/>
          </a:p>
        </p:txBody>
      </p:sp>
    </p:spTree>
    <p:extLst>
      <p:ext uri="{BB962C8B-B14F-4D97-AF65-F5344CB8AC3E}">
        <p14:creationId xmlns:p14="http://schemas.microsoft.com/office/powerpoint/2010/main" val="1471880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94749-C27D-CD21-44D9-AC503A1D3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57E1C-8321-349D-AA43-EBA4C11FF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1D312-D974-41C7-1413-0B388AB5A0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B484BB-D858-71D0-F9B5-5D3636EACA49}"/>
              </a:ext>
            </a:extLst>
          </p:cNvPr>
          <p:cNvSpPr>
            <a:spLocks noGrp="1"/>
          </p:cNvSpPr>
          <p:nvPr>
            <p:ph type="sldNum" sz="quarter" idx="5"/>
          </p:nvPr>
        </p:nvSpPr>
        <p:spPr/>
        <p:txBody>
          <a:bodyPr/>
          <a:lstStyle/>
          <a:p>
            <a:fld id="{AA09BB2F-0EA9-9C4F-85A9-B98EFC7F18EE}" type="slidenum">
              <a:rPr lang="en-US" smtClean="0"/>
              <a:t>1</a:t>
            </a:fld>
            <a:endParaRPr lang="en-US"/>
          </a:p>
        </p:txBody>
      </p:sp>
    </p:spTree>
    <p:extLst>
      <p:ext uri="{BB962C8B-B14F-4D97-AF65-F5344CB8AC3E}">
        <p14:creationId xmlns:p14="http://schemas.microsoft.com/office/powerpoint/2010/main" val="4162923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10" indent="0" algn="ctr">
              <a:buNone/>
              <a:defRPr sz="2000"/>
            </a:lvl2pPr>
            <a:lvl3pPr marL="914420" indent="0" algn="ctr">
              <a:buNone/>
              <a:defRPr sz="1800"/>
            </a:lvl3pPr>
            <a:lvl4pPr marL="1371630" indent="0" algn="ctr">
              <a:buNone/>
              <a:defRPr sz="1600"/>
            </a:lvl4pPr>
            <a:lvl5pPr marL="1828839" indent="0" algn="ctr">
              <a:buNone/>
              <a:defRPr sz="1600"/>
            </a:lvl5pPr>
            <a:lvl6pPr marL="2286049" indent="0" algn="ctr">
              <a:buNone/>
              <a:defRPr sz="1600"/>
            </a:lvl6pPr>
            <a:lvl7pPr marL="2743259" indent="0" algn="ctr">
              <a:buNone/>
              <a:defRPr sz="1600"/>
            </a:lvl7pPr>
            <a:lvl8pPr marL="3200468" indent="0" algn="ctr">
              <a:buNone/>
              <a:defRPr sz="1600"/>
            </a:lvl8pPr>
            <a:lvl9pPr marL="3657678"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F9B4FF8F-0C26-344F-BF6F-00B1174E6459}" type="datetimeFigureOut">
              <a:rPr lang="en-US" smtClean="0"/>
              <a:t>5/25/25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112941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9B4FF8F-0C26-344F-BF6F-00B1174E6459}" type="datetimeFigureOut">
              <a:rPr lang="en-US" smtClean="0"/>
              <a:t>5/25/25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2394656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81" y="1709741"/>
            <a:ext cx="8543925"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75881" y="4589466"/>
            <a:ext cx="8543925" cy="1500187"/>
          </a:xfrm>
        </p:spPr>
        <p:txBody>
          <a:bodyPr/>
          <a:lstStyle>
            <a:lvl1pPr marL="0" indent="0">
              <a:buNone/>
              <a:defRPr sz="2400">
                <a:solidFill>
                  <a:schemeClr val="tx1">
                    <a:tint val="82000"/>
                  </a:schemeClr>
                </a:solidFill>
              </a:defRPr>
            </a:lvl1pPr>
            <a:lvl2pPr marL="457210" indent="0">
              <a:buNone/>
              <a:defRPr sz="2000">
                <a:solidFill>
                  <a:schemeClr val="tx1">
                    <a:tint val="82000"/>
                  </a:schemeClr>
                </a:solidFill>
              </a:defRPr>
            </a:lvl2pPr>
            <a:lvl3pPr marL="914420" indent="0">
              <a:buNone/>
              <a:defRPr sz="1800">
                <a:solidFill>
                  <a:schemeClr val="tx1">
                    <a:tint val="82000"/>
                  </a:schemeClr>
                </a:solidFill>
              </a:defRPr>
            </a:lvl3pPr>
            <a:lvl4pPr marL="1371630" indent="0">
              <a:buNone/>
              <a:defRPr sz="1600">
                <a:solidFill>
                  <a:schemeClr val="tx1">
                    <a:tint val="82000"/>
                  </a:schemeClr>
                </a:solidFill>
              </a:defRPr>
            </a:lvl4pPr>
            <a:lvl5pPr marL="1828839" indent="0">
              <a:buNone/>
              <a:defRPr sz="1600">
                <a:solidFill>
                  <a:schemeClr val="tx1">
                    <a:tint val="82000"/>
                  </a:schemeClr>
                </a:solidFill>
              </a:defRPr>
            </a:lvl5pPr>
            <a:lvl6pPr marL="2286049" indent="0">
              <a:buNone/>
              <a:defRPr sz="1600">
                <a:solidFill>
                  <a:schemeClr val="tx1">
                    <a:tint val="82000"/>
                  </a:schemeClr>
                </a:solidFill>
              </a:defRPr>
            </a:lvl6pPr>
            <a:lvl7pPr marL="2743259" indent="0">
              <a:buNone/>
              <a:defRPr sz="1600">
                <a:solidFill>
                  <a:schemeClr val="tx1">
                    <a:tint val="82000"/>
                  </a:schemeClr>
                </a:solidFill>
              </a:defRPr>
            </a:lvl7pPr>
            <a:lvl8pPr marL="3200468" indent="0">
              <a:buNone/>
              <a:defRPr sz="1600">
                <a:solidFill>
                  <a:schemeClr val="tx1">
                    <a:tint val="82000"/>
                  </a:schemeClr>
                </a:solidFill>
              </a:defRPr>
            </a:lvl8pPr>
            <a:lvl9pPr marL="3657678"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9B4FF8F-0C26-344F-BF6F-00B1174E6459}" type="datetimeFigureOut">
              <a:rPr lang="en-US" smtClean="0"/>
              <a:t>5/25/25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4183345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9B4FF8F-0C26-344F-BF6F-00B1174E6459}" type="datetimeFigureOut">
              <a:rPr lang="en-US" smtClean="0"/>
              <a:t>5/25/25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942361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7"/>
            <a:ext cx="8543925"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82330" y="1681163"/>
            <a:ext cx="4190702" cy="823912"/>
          </a:xfrm>
        </p:spPr>
        <p:txBody>
          <a:bodyPr anchor="b"/>
          <a:lstStyle>
            <a:lvl1pPr marL="0" indent="0">
              <a:buNone/>
              <a:defRPr sz="2400" b="1"/>
            </a:lvl1pPr>
            <a:lvl2pPr marL="457210" indent="0">
              <a:buNone/>
              <a:defRPr sz="2000" b="1"/>
            </a:lvl2pPr>
            <a:lvl3pPr marL="914420" indent="0">
              <a:buNone/>
              <a:defRPr sz="1800" b="1"/>
            </a:lvl3pPr>
            <a:lvl4pPr marL="1371630" indent="0">
              <a:buNone/>
              <a:defRPr sz="1600" b="1"/>
            </a:lvl4pPr>
            <a:lvl5pPr marL="1828839" indent="0">
              <a:buNone/>
              <a:defRPr sz="1600" b="1"/>
            </a:lvl5pPr>
            <a:lvl6pPr marL="2286049" indent="0">
              <a:buNone/>
              <a:defRPr sz="1600" b="1"/>
            </a:lvl6pPr>
            <a:lvl7pPr marL="2743259" indent="0">
              <a:buNone/>
              <a:defRPr sz="1600" b="1"/>
            </a:lvl7pPr>
            <a:lvl8pPr marL="3200468" indent="0">
              <a:buNone/>
              <a:defRPr sz="1600" b="1"/>
            </a:lvl8pPr>
            <a:lvl9pPr marL="3657678" indent="0">
              <a:buNone/>
              <a:defRPr sz="1600" b="1"/>
            </a:lvl9pPr>
          </a:lstStyle>
          <a:p>
            <a:pPr lvl="0"/>
            <a:r>
              <a:rPr lang="en-GB"/>
              <a:t>Click to edit Master text styles</a:t>
            </a:r>
          </a:p>
        </p:txBody>
      </p:sp>
      <p:sp>
        <p:nvSpPr>
          <p:cNvPr id="4" name="Content Placeholder 3"/>
          <p:cNvSpPr>
            <a:spLocks noGrp="1"/>
          </p:cNvSpPr>
          <p:nvPr>
            <p:ph sz="half" idx="2"/>
          </p:nvPr>
        </p:nvSpPr>
        <p:spPr>
          <a:xfrm>
            <a:off x="682330" y="2505075"/>
            <a:ext cx="4190702"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14914" y="1681163"/>
            <a:ext cx="4211340" cy="823912"/>
          </a:xfrm>
        </p:spPr>
        <p:txBody>
          <a:bodyPr anchor="b"/>
          <a:lstStyle>
            <a:lvl1pPr marL="0" indent="0">
              <a:buNone/>
              <a:defRPr sz="2400" b="1"/>
            </a:lvl1pPr>
            <a:lvl2pPr marL="457210" indent="0">
              <a:buNone/>
              <a:defRPr sz="2000" b="1"/>
            </a:lvl2pPr>
            <a:lvl3pPr marL="914420" indent="0">
              <a:buNone/>
              <a:defRPr sz="1800" b="1"/>
            </a:lvl3pPr>
            <a:lvl4pPr marL="1371630" indent="0">
              <a:buNone/>
              <a:defRPr sz="1600" b="1"/>
            </a:lvl4pPr>
            <a:lvl5pPr marL="1828839" indent="0">
              <a:buNone/>
              <a:defRPr sz="1600" b="1"/>
            </a:lvl5pPr>
            <a:lvl6pPr marL="2286049" indent="0">
              <a:buNone/>
              <a:defRPr sz="1600" b="1"/>
            </a:lvl6pPr>
            <a:lvl7pPr marL="2743259" indent="0">
              <a:buNone/>
              <a:defRPr sz="1600" b="1"/>
            </a:lvl7pPr>
            <a:lvl8pPr marL="3200468" indent="0">
              <a:buNone/>
              <a:defRPr sz="1600" b="1"/>
            </a:lvl8pPr>
            <a:lvl9pPr marL="3657678"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14914" y="2505075"/>
            <a:ext cx="4211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9B4FF8F-0C26-344F-BF6F-00B1174E6459}" type="datetimeFigureOut">
              <a:rPr lang="en-US" smtClean="0"/>
              <a:t>5/25/25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245712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F9B4FF8F-0C26-344F-BF6F-00B1174E6459}" type="datetimeFigureOut">
              <a:rPr lang="en-US" smtClean="0"/>
              <a:t>5/25/25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93766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4FF8F-0C26-344F-BF6F-00B1174E6459}" type="datetimeFigureOut">
              <a:rPr lang="en-US" smtClean="0"/>
              <a:t>5/25/25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3894295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1"/>
            <a:ext cx="3194944"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211341"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10" indent="0">
              <a:buNone/>
              <a:defRPr sz="1400"/>
            </a:lvl2pPr>
            <a:lvl3pPr marL="914420" indent="0">
              <a:buNone/>
              <a:defRPr sz="1200"/>
            </a:lvl3pPr>
            <a:lvl4pPr marL="1371630" indent="0">
              <a:buNone/>
              <a:defRPr sz="1000"/>
            </a:lvl4pPr>
            <a:lvl5pPr marL="1828839" indent="0">
              <a:buNone/>
              <a:defRPr sz="1000"/>
            </a:lvl5pPr>
            <a:lvl6pPr marL="2286049" indent="0">
              <a:buNone/>
              <a:defRPr sz="1000"/>
            </a:lvl6pPr>
            <a:lvl7pPr marL="2743259" indent="0">
              <a:buNone/>
              <a:defRPr sz="1000"/>
            </a:lvl7pPr>
            <a:lvl8pPr marL="3200468" indent="0">
              <a:buNone/>
              <a:defRPr sz="1000"/>
            </a:lvl8pPr>
            <a:lvl9pPr marL="3657678"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9B4FF8F-0C26-344F-BF6F-00B1174E6459}" type="datetimeFigureOut">
              <a:rPr lang="en-US" smtClean="0"/>
              <a:t>5/25/25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57065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1"/>
            <a:ext cx="3194944"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4211341" y="987427"/>
            <a:ext cx="5014913" cy="4873625"/>
          </a:xfrm>
        </p:spPr>
        <p:txBody>
          <a:bodyPr anchor="t"/>
          <a:lstStyle>
            <a:lvl1pPr marL="0" indent="0">
              <a:buNone/>
              <a:defRPr sz="3200"/>
            </a:lvl1pPr>
            <a:lvl2pPr marL="457210" indent="0">
              <a:buNone/>
              <a:defRPr sz="2800"/>
            </a:lvl2pPr>
            <a:lvl3pPr marL="914420" indent="0">
              <a:buNone/>
              <a:defRPr sz="2400"/>
            </a:lvl3pPr>
            <a:lvl4pPr marL="1371630" indent="0">
              <a:buNone/>
              <a:defRPr sz="2000"/>
            </a:lvl4pPr>
            <a:lvl5pPr marL="1828839" indent="0">
              <a:buNone/>
              <a:defRPr sz="2000"/>
            </a:lvl5pPr>
            <a:lvl6pPr marL="2286049" indent="0">
              <a:buNone/>
              <a:defRPr sz="2000"/>
            </a:lvl6pPr>
            <a:lvl7pPr marL="2743259" indent="0">
              <a:buNone/>
              <a:defRPr sz="2000"/>
            </a:lvl7pPr>
            <a:lvl8pPr marL="3200468" indent="0">
              <a:buNone/>
              <a:defRPr sz="2000"/>
            </a:lvl8pPr>
            <a:lvl9pPr marL="3657678"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10" indent="0">
              <a:buNone/>
              <a:defRPr sz="1400"/>
            </a:lvl2pPr>
            <a:lvl3pPr marL="914420" indent="0">
              <a:buNone/>
              <a:defRPr sz="1200"/>
            </a:lvl3pPr>
            <a:lvl4pPr marL="1371630" indent="0">
              <a:buNone/>
              <a:defRPr sz="1000"/>
            </a:lvl4pPr>
            <a:lvl5pPr marL="1828839" indent="0">
              <a:buNone/>
              <a:defRPr sz="1000"/>
            </a:lvl5pPr>
            <a:lvl6pPr marL="2286049" indent="0">
              <a:buNone/>
              <a:defRPr sz="1000"/>
            </a:lvl6pPr>
            <a:lvl7pPr marL="2743259" indent="0">
              <a:buNone/>
              <a:defRPr sz="1000"/>
            </a:lvl7pPr>
            <a:lvl8pPr marL="3200468" indent="0">
              <a:buNone/>
              <a:defRPr sz="1000"/>
            </a:lvl8pPr>
            <a:lvl9pPr marL="3657678"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9B4FF8F-0C26-344F-BF6F-00B1174E6459}" type="datetimeFigureOut">
              <a:rPr lang="en-US" smtClean="0"/>
              <a:t>5/25/25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276076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9B4FF8F-0C26-344F-BF6F-00B1174E6459}" type="datetimeFigureOut">
              <a:rPr lang="en-US" smtClean="0"/>
              <a:t>5/25/25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3295166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9B4FF8F-0C26-344F-BF6F-00B1174E6459}" type="datetimeFigureOut">
              <a:rPr lang="en-US" smtClean="0"/>
              <a:t>5/25/25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0BB48-EC97-1E47-AAAA-0D639045782C}" type="slidenum">
              <a:rPr lang="en-US" smtClean="0"/>
              <a:t>‹#›</a:t>
            </a:fld>
            <a:endParaRPr lang="en-US"/>
          </a:p>
        </p:txBody>
      </p:sp>
    </p:spTree>
    <p:extLst>
      <p:ext uri="{BB962C8B-B14F-4D97-AF65-F5344CB8AC3E}">
        <p14:creationId xmlns:p14="http://schemas.microsoft.com/office/powerpoint/2010/main" val="132652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7"/>
            <a:ext cx="8543925"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B4FF8F-0C26-344F-BF6F-00B1174E6459}" type="datetimeFigureOut">
              <a:rPr lang="en-US" smtClean="0"/>
              <a:t>5/25/25</a:t>
            </a:fld>
            <a:endParaRPr lang="en-US"/>
          </a:p>
        </p:txBody>
      </p:sp>
      <p:sp>
        <p:nvSpPr>
          <p:cNvPr id="5" name="Footer Placeholder 4"/>
          <p:cNvSpPr>
            <a:spLocks noGrp="1"/>
          </p:cNvSpPr>
          <p:nvPr>
            <p:ph type="ftr" sz="quarter" idx="3"/>
          </p:nvPr>
        </p:nvSpPr>
        <p:spPr>
          <a:xfrm>
            <a:off x="3281364" y="6356353"/>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00BB48-EC97-1E47-AAAA-0D639045782C}" type="slidenum">
              <a:rPr lang="en-US" smtClean="0"/>
              <a:t>‹#›</a:t>
            </a:fld>
            <a:endParaRPr lang="en-US"/>
          </a:p>
        </p:txBody>
      </p:sp>
    </p:spTree>
    <p:extLst>
      <p:ext uri="{BB962C8B-B14F-4D97-AF65-F5344CB8AC3E}">
        <p14:creationId xmlns:p14="http://schemas.microsoft.com/office/powerpoint/2010/main" val="710723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2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4" indent="-228605" algn="l" defTabSz="91442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4" indent="-228605" algn="l" defTabSz="91442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34"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44"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54"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63"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73"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83" indent="-228605"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0" rtl="0" eaLnBrk="1" latinLnBrk="0" hangingPunct="1">
        <a:defRPr sz="1800" kern="1200">
          <a:solidFill>
            <a:schemeClr val="tx1"/>
          </a:solidFill>
          <a:latin typeface="+mn-lt"/>
          <a:ea typeface="+mn-ea"/>
          <a:cs typeface="+mn-cs"/>
        </a:defRPr>
      </a:lvl1pPr>
      <a:lvl2pPr marL="457210" algn="l" defTabSz="914420" rtl="0" eaLnBrk="1" latinLnBrk="0" hangingPunct="1">
        <a:defRPr sz="1800" kern="1200">
          <a:solidFill>
            <a:schemeClr val="tx1"/>
          </a:solidFill>
          <a:latin typeface="+mn-lt"/>
          <a:ea typeface="+mn-ea"/>
          <a:cs typeface="+mn-cs"/>
        </a:defRPr>
      </a:lvl2pPr>
      <a:lvl3pPr marL="914420" algn="l" defTabSz="914420" rtl="0" eaLnBrk="1" latinLnBrk="0" hangingPunct="1">
        <a:defRPr sz="1800" kern="1200">
          <a:solidFill>
            <a:schemeClr val="tx1"/>
          </a:solidFill>
          <a:latin typeface="+mn-lt"/>
          <a:ea typeface="+mn-ea"/>
          <a:cs typeface="+mn-cs"/>
        </a:defRPr>
      </a:lvl3pPr>
      <a:lvl4pPr marL="1371630" algn="l" defTabSz="914420" rtl="0" eaLnBrk="1" latinLnBrk="0" hangingPunct="1">
        <a:defRPr sz="1800" kern="1200">
          <a:solidFill>
            <a:schemeClr val="tx1"/>
          </a:solidFill>
          <a:latin typeface="+mn-lt"/>
          <a:ea typeface="+mn-ea"/>
          <a:cs typeface="+mn-cs"/>
        </a:defRPr>
      </a:lvl4pPr>
      <a:lvl5pPr marL="1828839" algn="l" defTabSz="914420" rtl="0" eaLnBrk="1" latinLnBrk="0" hangingPunct="1">
        <a:defRPr sz="1800" kern="1200">
          <a:solidFill>
            <a:schemeClr val="tx1"/>
          </a:solidFill>
          <a:latin typeface="+mn-lt"/>
          <a:ea typeface="+mn-ea"/>
          <a:cs typeface="+mn-cs"/>
        </a:defRPr>
      </a:lvl5pPr>
      <a:lvl6pPr marL="2286049" algn="l" defTabSz="914420" rtl="0" eaLnBrk="1" latinLnBrk="0" hangingPunct="1">
        <a:defRPr sz="1800" kern="1200">
          <a:solidFill>
            <a:schemeClr val="tx1"/>
          </a:solidFill>
          <a:latin typeface="+mn-lt"/>
          <a:ea typeface="+mn-ea"/>
          <a:cs typeface="+mn-cs"/>
        </a:defRPr>
      </a:lvl6pPr>
      <a:lvl7pPr marL="2743259" algn="l" defTabSz="914420" rtl="0" eaLnBrk="1" latinLnBrk="0" hangingPunct="1">
        <a:defRPr sz="1800" kern="1200">
          <a:solidFill>
            <a:schemeClr val="tx1"/>
          </a:solidFill>
          <a:latin typeface="+mn-lt"/>
          <a:ea typeface="+mn-ea"/>
          <a:cs typeface="+mn-cs"/>
        </a:defRPr>
      </a:lvl7pPr>
      <a:lvl8pPr marL="3200468" algn="l" defTabSz="914420" rtl="0" eaLnBrk="1" latinLnBrk="0" hangingPunct="1">
        <a:defRPr sz="1800" kern="1200">
          <a:solidFill>
            <a:schemeClr val="tx1"/>
          </a:solidFill>
          <a:latin typeface="+mn-lt"/>
          <a:ea typeface="+mn-ea"/>
          <a:cs typeface="+mn-cs"/>
        </a:defRPr>
      </a:lvl8pPr>
      <a:lvl9pPr marL="3657678" algn="l" defTabSz="91442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CE49A-373A-0AD0-5FDB-9FA3B3163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D737A-8B85-DC42-F1AD-5F0E7A4B37AC}"/>
              </a:ext>
            </a:extLst>
          </p:cNvPr>
          <p:cNvSpPr>
            <a:spLocks noGrp="1"/>
          </p:cNvSpPr>
          <p:nvPr>
            <p:ph type="ctrTitle"/>
          </p:nvPr>
        </p:nvSpPr>
        <p:spPr>
          <a:xfrm>
            <a:off x="1875216" y="90019"/>
            <a:ext cx="8420100" cy="658311"/>
          </a:xfrm>
        </p:spPr>
        <p:txBody>
          <a:bodyPr>
            <a:noAutofit/>
          </a:bodyPr>
          <a:lstStyle/>
          <a:p>
            <a:r>
              <a:rPr lang="en-US" sz="4500" dirty="0">
                <a:latin typeface="Trailer Park Girl" panose="02000500000000000000" pitchFamily="2" charset="77"/>
              </a:rPr>
              <a:t>Language paper 2:warm up</a:t>
            </a:r>
          </a:p>
        </p:txBody>
      </p:sp>
      <p:graphicFrame>
        <p:nvGraphicFramePr>
          <p:cNvPr id="4" name="Table 3">
            <a:extLst>
              <a:ext uri="{FF2B5EF4-FFF2-40B4-BE49-F238E27FC236}">
                <a16:creationId xmlns:a16="http://schemas.microsoft.com/office/drawing/2014/main" id="{D2D792CD-0E35-9D00-B454-21739A3DAA28}"/>
              </a:ext>
            </a:extLst>
          </p:cNvPr>
          <p:cNvGraphicFramePr>
            <a:graphicFrameLocks noGrp="1"/>
          </p:cNvGraphicFramePr>
          <p:nvPr/>
        </p:nvGraphicFramePr>
        <p:xfrm>
          <a:off x="2479620" y="885568"/>
          <a:ext cx="4981042" cy="624840"/>
        </p:xfrm>
        <a:graphic>
          <a:graphicData uri="http://schemas.openxmlformats.org/drawingml/2006/table">
            <a:tbl>
              <a:tblPr firstRow="1" bandRow="1">
                <a:tableStyleId>{5C22544A-7EE6-4342-B048-85BDC9FD1C3A}</a:tableStyleId>
              </a:tblPr>
              <a:tblGrid>
                <a:gridCol w="555859">
                  <a:extLst>
                    <a:ext uri="{9D8B030D-6E8A-4147-A177-3AD203B41FA5}">
                      <a16:colId xmlns:a16="http://schemas.microsoft.com/office/drawing/2014/main" val="17518787"/>
                    </a:ext>
                  </a:extLst>
                </a:gridCol>
                <a:gridCol w="632169">
                  <a:extLst>
                    <a:ext uri="{9D8B030D-6E8A-4147-A177-3AD203B41FA5}">
                      <a16:colId xmlns:a16="http://schemas.microsoft.com/office/drawing/2014/main" val="494125238"/>
                    </a:ext>
                  </a:extLst>
                </a:gridCol>
                <a:gridCol w="632169">
                  <a:extLst>
                    <a:ext uri="{9D8B030D-6E8A-4147-A177-3AD203B41FA5}">
                      <a16:colId xmlns:a16="http://schemas.microsoft.com/office/drawing/2014/main" val="2911492674"/>
                    </a:ext>
                  </a:extLst>
                </a:gridCol>
                <a:gridCol w="632169">
                  <a:extLst>
                    <a:ext uri="{9D8B030D-6E8A-4147-A177-3AD203B41FA5}">
                      <a16:colId xmlns:a16="http://schemas.microsoft.com/office/drawing/2014/main" val="189882558"/>
                    </a:ext>
                  </a:extLst>
                </a:gridCol>
                <a:gridCol w="632169">
                  <a:extLst>
                    <a:ext uri="{9D8B030D-6E8A-4147-A177-3AD203B41FA5}">
                      <a16:colId xmlns:a16="http://schemas.microsoft.com/office/drawing/2014/main" val="2837887830"/>
                    </a:ext>
                  </a:extLst>
                </a:gridCol>
                <a:gridCol w="632169">
                  <a:extLst>
                    <a:ext uri="{9D8B030D-6E8A-4147-A177-3AD203B41FA5}">
                      <a16:colId xmlns:a16="http://schemas.microsoft.com/office/drawing/2014/main" val="2992876728"/>
                    </a:ext>
                  </a:extLst>
                </a:gridCol>
                <a:gridCol w="632169">
                  <a:extLst>
                    <a:ext uri="{9D8B030D-6E8A-4147-A177-3AD203B41FA5}">
                      <a16:colId xmlns:a16="http://schemas.microsoft.com/office/drawing/2014/main" val="3798883212"/>
                    </a:ext>
                  </a:extLst>
                </a:gridCol>
                <a:gridCol w="632169">
                  <a:extLst>
                    <a:ext uri="{9D8B030D-6E8A-4147-A177-3AD203B41FA5}">
                      <a16:colId xmlns:a16="http://schemas.microsoft.com/office/drawing/2014/main" val="3675956347"/>
                    </a:ext>
                  </a:extLst>
                </a:gridCol>
              </a:tblGrid>
              <a:tr h="592854">
                <a:tc>
                  <a:txBody>
                    <a:bodyPr/>
                    <a:lstStyle/>
                    <a:p>
                      <a:r>
                        <a:rPr lang="en-US" sz="500" b="0" dirty="0">
                          <a:solidFill>
                            <a:schemeClr val="tx1"/>
                          </a:solidFill>
                          <a:latin typeface="Trebuchet MS" panose="020B0703020202090204" pitchFamily="34" charset="0"/>
                        </a:rPr>
                        <a:t>A) Starbucks has introduced a stricter policy for its customers.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B) All cafes in Paris now serve almond milk cortados.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C) Cafes have historically been places for more than just drinking coffee.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D) In the 17</a:t>
                      </a:r>
                      <a:r>
                        <a:rPr lang="en-US" sz="500" b="0" baseline="30000" dirty="0">
                          <a:solidFill>
                            <a:schemeClr val="tx1"/>
                          </a:solidFill>
                          <a:latin typeface="Trebuchet MS" panose="020B0703020202090204" pitchFamily="34" charset="0"/>
                        </a:rPr>
                        <a:t>th</a:t>
                      </a:r>
                      <a:r>
                        <a:rPr lang="en-US" sz="500" b="0" dirty="0">
                          <a:solidFill>
                            <a:schemeClr val="tx1"/>
                          </a:solidFill>
                          <a:latin typeface="Trebuchet MS" panose="020B0703020202090204" pitchFamily="34" charset="0"/>
                        </a:rPr>
                        <a:t> Century, coffee houses were open to everyone, including women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E)  The term ‘third place’ refers to somewhere that is not home or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F) Ray Oldenburg believed that third places should be formal and exclusive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G) Third places are meant to allow conversation and regular visitors.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500" b="0" dirty="0">
                          <a:solidFill>
                            <a:schemeClr val="tx1"/>
                          </a:solidFill>
                          <a:latin typeface="Trebuchet MS" panose="020B0703020202090204" pitchFamily="34" charset="0"/>
                        </a:rPr>
                        <a:t>H) Coffee shops have only recently started to be viewed as social spaces.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543595"/>
                  </a:ext>
                </a:extLst>
              </a:tr>
            </a:tbl>
          </a:graphicData>
        </a:graphic>
      </p:graphicFrame>
      <p:graphicFrame>
        <p:nvGraphicFramePr>
          <p:cNvPr id="7" name="Table 6">
            <a:extLst>
              <a:ext uri="{FF2B5EF4-FFF2-40B4-BE49-F238E27FC236}">
                <a16:creationId xmlns:a16="http://schemas.microsoft.com/office/drawing/2014/main" id="{F91FF3F7-713A-0645-7528-54BC15E37ECC}"/>
              </a:ext>
            </a:extLst>
          </p:cNvPr>
          <p:cNvGraphicFramePr>
            <a:graphicFrameLocks noGrp="1"/>
          </p:cNvGraphicFramePr>
          <p:nvPr/>
        </p:nvGraphicFramePr>
        <p:xfrm>
          <a:off x="2479620" y="1750796"/>
          <a:ext cx="4985760" cy="822960"/>
        </p:xfrm>
        <a:graphic>
          <a:graphicData uri="http://schemas.openxmlformats.org/drawingml/2006/table">
            <a:tbl>
              <a:tblPr firstRow="1" bandRow="1">
                <a:tableStyleId>{5C22544A-7EE6-4342-B048-85BDC9FD1C3A}</a:tableStyleId>
              </a:tblPr>
              <a:tblGrid>
                <a:gridCol w="921842">
                  <a:extLst>
                    <a:ext uri="{9D8B030D-6E8A-4147-A177-3AD203B41FA5}">
                      <a16:colId xmlns:a16="http://schemas.microsoft.com/office/drawing/2014/main" val="17518787"/>
                    </a:ext>
                  </a:extLst>
                </a:gridCol>
                <a:gridCol w="2031959">
                  <a:extLst>
                    <a:ext uri="{9D8B030D-6E8A-4147-A177-3AD203B41FA5}">
                      <a16:colId xmlns:a16="http://schemas.microsoft.com/office/drawing/2014/main" val="494125238"/>
                    </a:ext>
                  </a:extLst>
                </a:gridCol>
                <a:gridCol w="2031959">
                  <a:extLst>
                    <a:ext uri="{9D8B030D-6E8A-4147-A177-3AD203B41FA5}">
                      <a16:colId xmlns:a16="http://schemas.microsoft.com/office/drawing/2014/main" val="189882558"/>
                    </a:ext>
                  </a:extLst>
                </a:gridCol>
              </a:tblGrid>
              <a:tr h="766934">
                <a:tc>
                  <a:txBody>
                    <a:bodyPr/>
                    <a:lstStyle/>
                    <a:p>
                      <a:r>
                        <a:rPr lang="en-US" sz="800" dirty="0">
                          <a:solidFill>
                            <a:schemeClr val="tx1"/>
                          </a:solidFill>
                          <a:latin typeface="Trebuchet MS" panose="020B0703020202090204" pitchFamily="34" charset="0"/>
                        </a:rPr>
                        <a:t>Write a summary of the differences between the cafes in each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543595"/>
                  </a:ext>
                </a:extLst>
              </a:tr>
            </a:tbl>
          </a:graphicData>
        </a:graphic>
      </p:graphicFrame>
      <p:sp>
        <p:nvSpPr>
          <p:cNvPr id="8" name="TextBox 7">
            <a:extLst>
              <a:ext uri="{FF2B5EF4-FFF2-40B4-BE49-F238E27FC236}">
                <a16:creationId xmlns:a16="http://schemas.microsoft.com/office/drawing/2014/main" id="{B0F25BAD-18A0-BCAC-14FC-290DD35B88F8}"/>
              </a:ext>
            </a:extLst>
          </p:cNvPr>
          <p:cNvSpPr txBox="1"/>
          <p:nvPr/>
        </p:nvSpPr>
        <p:spPr>
          <a:xfrm>
            <a:off x="2407796" y="629282"/>
            <a:ext cx="3729162" cy="369332"/>
          </a:xfrm>
          <a:prstGeom prst="rect">
            <a:avLst/>
          </a:prstGeom>
          <a:noFill/>
        </p:spPr>
        <p:txBody>
          <a:bodyPr wrap="square" rtlCol="0">
            <a:spAutoFit/>
          </a:bodyPr>
          <a:lstStyle/>
          <a:p>
            <a:r>
              <a:rPr lang="en-US" dirty="0">
                <a:latin typeface="Mystical Woods Rough Script" panose="02000500000000000000" pitchFamily="2" charset="77"/>
              </a:rPr>
              <a:t>Question 1</a:t>
            </a:r>
          </a:p>
        </p:txBody>
      </p:sp>
      <p:sp>
        <p:nvSpPr>
          <p:cNvPr id="9" name="TextBox 8">
            <a:extLst>
              <a:ext uri="{FF2B5EF4-FFF2-40B4-BE49-F238E27FC236}">
                <a16:creationId xmlns:a16="http://schemas.microsoft.com/office/drawing/2014/main" id="{C20DA064-83CC-D559-DDA2-E522BD60AC39}"/>
              </a:ext>
            </a:extLst>
          </p:cNvPr>
          <p:cNvSpPr txBox="1"/>
          <p:nvPr/>
        </p:nvSpPr>
        <p:spPr>
          <a:xfrm>
            <a:off x="2422767" y="1485668"/>
            <a:ext cx="3729162" cy="369332"/>
          </a:xfrm>
          <a:prstGeom prst="rect">
            <a:avLst/>
          </a:prstGeom>
          <a:noFill/>
        </p:spPr>
        <p:txBody>
          <a:bodyPr wrap="square" rtlCol="0">
            <a:spAutoFit/>
          </a:bodyPr>
          <a:lstStyle/>
          <a:p>
            <a:r>
              <a:rPr lang="en-US" dirty="0">
                <a:latin typeface="Mystical Woods Rough Script" panose="02000500000000000000" pitchFamily="2" charset="77"/>
              </a:rPr>
              <a:t>Question 2</a:t>
            </a:r>
          </a:p>
        </p:txBody>
      </p:sp>
      <p:sp>
        <p:nvSpPr>
          <p:cNvPr id="11" name="TextBox 10">
            <a:extLst>
              <a:ext uri="{FF2B5EF4-FFF2-40B4-BE49-F238E27FC236}">
                <a16:creationId xmlns:a16="http://schemas.microsoft.com/office/drawing/2014/main" id="{60C2DC93-A929-C28E-95E7-BC5B1525C835}"/>
              </a:ext>
            </a:extLst>
          </p:cNvPr>
          <p:cNvSpPr txBox="1"/>
          <p:nvPr/>
        </p:nvSpPr>
        <p:spPr>
          <a:xfrm>
            <a:off x="2422767" y="2624733"/>
            <a:ext cx="3729162" cy="369332"/>
          </a:xfrm>
          <a:prstGeom prst="rect">
            <a:avLst/>
          </a:prstGeom>
          <a:noFill/>
        </p:spPr>
        <p:txBody>
          <a:bodyPr wrap="square" rtlCol="0">
            <a:spAutoFit/>
          </a:bodyPr>
          <a:lstStyle/>
          <a:p>
            <a:r>
              <a:rPr lang="en-US" dirty="0">
                <a:latin typeface="Mystical Woods Rough Script" panose="02000500000000000000" pitchFamily="2" charset="77"/>
              </a:rPr>
              <a:t>Question 3</a:t>
            </a:r>
          </a:p>
        </p:txBody>
      </p:sp>
      <p:graphicFrame>
        <p:nvGraphicFramePr>
          <p:cNvPr id="12" name="Table 11">
            <a:extLst>
              <a:ext uri="{FF2B5EF4-FFF2-40B4-BE49-F238E27FC236}">
                <a16:creationId xmlns:a16="http://schemas.microsoft.com/office/drawing/2014/main" id="{176D48B7-6BEC-F0EC-B933-AA32DB702C2C}"/>
              </a:ext>
            </a:extLst>
          </p:cNvPr>
          <p:cNvGraphicFramePr>
            <a:graphicFrameLocks noGrp="1"/>
          </p:cNvGraphicFramePr>
          <p:nvPr/>
        </p:nvGraphicFramePr>
        <p:xfrm>
          <a:off x="2461061" y="2879173"/>
          <a:ext cx="4995955" cy="701040"/>
        </p:xfrm>
        <a:graphic>
          <a:graphicData uri="http://schemas.openxmlformats.org/drawingml/2006/table">
            <a:tbl>
              <a:tblPr firstRow="1" bandRow="1">
                <a:tableStyleId>{5C22544A-7EE6-4342-B048-85BDC9FD1C3A}</a:tableStyleId>
              </a:tblPr>
              <a:tblGrid>
                <a:gridCol w="1141822">
                  <a:extLst>
                    <a:ext uri="{9D8B030D-6E8A-4147-A177-3AD203B41FA5}">
                      <a16:colId xmlns:a16="http://schemas.microsoft.com/office/drawing/2014/main" val="17518787"/>
                    </a:ext>
                  </a:extLst>
                </a:gridCol>
                <a:gridCol w="1284711">
                  <a:extLst>
                    <a:ext uri="{9D8B030D-6E8A-4147-A177-3AD203B41FA5}">
                      <a16:colId xmlns:a16="http://schemas.microsoft.com/office/drawing/2014/main" val="494125238"/>
                    </a:ext>
                  </a:extLst>
                </a:gridCol>
                <a:gridCol w="1284711">
                  <a:extLst>
                    <a:ext uri="{9D8B030D-6E8A-4147-A177-3AD203B41FA5}">
                      <a16:colId xmlns:a16="http://schemas.microsoft.com/office/drawing/2014/main" val="2911492674"/>
                    </a:ext>
                  </a:extLst>
                </a:gridCol>
                <a:gridCol w="1284711">
                  <a:extLst>
                    <a:ext uri="{9D8B030D-6E8A-4147-A177-3AD203B41FA5}">
                      <a16:colId xmlns:a16="http://schemas.microsoft.com/office/drawing/2014/main" val="189882558"/>
                    </a:ext>
                  </a:extLst>
                </a:gridCol>
              </a:tblGrid>
              <a:tr h="668837">
                <a:tc>
                  <a:txBody>
                    <a:bodyPr/>
                    <a:lstStyle/>
                    <a:p>
                      <a:r>
                        <a:rPr lang="en-US" sz="800" dirty="0">
                          <a:solidFill>
                            <a:schemeClr val="tx1"/>
                          </a:solidFill>
                          <a:latin typeface="Trebuchet MS" panose="020B0703020202090204" pitchFamily="34" charset="0"/>
                        </a:rPr>
                        <a:t>SOURCE A. How has the writer used language to describe the coffee stalls at 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543595"/>
                  </a:ext>
                </a:extLst>
              </a:tr>
            </a:tbl>
          </a:graphicData>
        </a:graphic>
      </p:graphicFrame>
      <p:sp>
        <p:nvSpPr>
          <p:cNvPr id="13" name="TextBox 12">
            <a:extLst>
              <a:ext uri="{FF2B5EF4-FFF2-40B4-BE49-F238E27FC236}">
                <a16:creationId xmlns:a16="http://schemas.microsoft.com/office/drawing/2014/main" id="{BF6EF383-ACFE-821B-AC6C-33AD80C7330A}"/>
              </a:ext>
            </a:extLst>
          </p:cNvPr>
          <p:cNvSpPr txBox="1"/>
          <p:nvPr/>
        </p:nvSpPr>
        <p:spPr>
          <a:xfrm>
            <a:off x="2387416" y="3583865"/>
            <a:ext cx="3729162" cy="369332"/>
          </a:xfrm>
          <a:prstGeom prst="rect">
            <a:avLst/>
          </a:prstGeom>
          <a:noFill/>
        </p:spPr>
        <p:txBody>
          <a:bodyPr wrap="square" rtlCol="0">
            <a:spAutoFit/>
          </a:bodyPr>
          <a:lstStyle/>
          <a:p>
            <a:r>
              <a:rPr lang="en-US" dirty="0">
                <a:latin typeface="Mystical Woods Rough Script" panose="02000500000000000000" pitchFamily="2" charset="77"/>
              </a:rPr>
              <a:t>Question 4</a:t>
            </a:r>
          </a:p>
        </p:txBody>
      </p:sp>
      <p:graphicFrame>
        <p:nvGraphicFramePr>
          <p:cNvPr id="14" name="Table 13">
            <a:extLst>
              <a:ext uri="{FF2B5EF4-FFF2-40B4-BE49-F238E27FC236}">
                <a16:creationId xmlns:a16="http://schemas.microsoft.com/office/drawing/2014/main" id="{B0B7D97F-5334-BF17-F642-D4C873429B45}"/>
              </a:ext>
            </a:extLst>
          </p:cNvPr>
          <p:cNvGraphicFramePr>
            <a:graphicFrameLocks noGrp="1"/>
          </p:cNvGraphicFramePr>
          <p:nvPr/>
        </p:nvGraphicFramePr>
        <p:xfrm>
          <a:off x="2479620" y="3840903"/>
          <a:ext cx="4981042" cy="1371600"/>
        </p:xfrm>
        <a:graphic>
          <a:graphicData uri="http://schemas.openxmlformats.org/drawingml/2006/table">
            <a:tbl>
              <a:tblPr firstRow="1" bandRow="1">
                <a:tableStyleId>{5C22544A-7EE6-4342-B048-85BDC9FD1C3A}</a:tableStyleId>
              </a:tblPr>
              <a:tblGrid>
                <a:gridCol w="629340">
                  <a:extLst>
                    <a:ext uri="{9D8B030D-6E8A-4147-A177-3AD203B41FA5}">
                      <a16:colId xmlns:a16="http://schemas.microsoft.com/office/drawing/2014/main" val="17518787"/>
                    </a:ext>
                  </a:extLst>
                </a:gridCol>
                <a:gridCol w="2155341">
                  <a:extLst>
                    <a:ext uri="{9D8B030D-6E8A-4147-A177-3AD203B41FA5}">
                      <a16:colId xmlns:a16="http://schemas.microsoft.com/office/drawing/2014/main" val="494125238"/>
                    </a:ext>
                  </a:extLst>
                </a:gridCol>
                <a:gridCol w="2196361">
                  <a:extLst>
                    <a:ext uri="{9D8B030D-6E8A-4147-A177-3AD203B41FA5}">
                      <a16:colId xmlns:a16="http://schemas.microsoft.com/office/drawing/2014/main" val="2911492674"/>
                    </a:ext>
                  </a:extLst>
                </a:gridCol>
              </a:tblGrid>
              <a:tr h="1351074">
                <a:tc>
                  <a:txBody>
                    <a:bodyPr/>
                    <a:lstStyle/>
                    <a:p>
                      <a:pPr algn="ctr"/>
                      <a:r>
                        <a:rPr lang="en-US" sz="700" dirty="0">
                          <a:solidFill>
                            <a:schemeClr val="tx1"/>
                          </a:solidFill>
                          <a:latin typeface="Trebuchet MS" panose="020B0703020202090204" pitchFamily="34" charset="0"/>
                        </a:rPr>
                        <a:t>Compare the writers’ thoughts and feelings about cafes/ coffee stalls and their role in society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543595"/>
                  </a:ext>
                </a:extLst>
              </a:tr>
            </a:tbl>
          </a:graphicData>
        </a:graphic>
      </p:graphicFrame>
      <p:sp>
        <p:nvSpPr>
          <p:cNvPr id="15" name="TextBox 14">
            <a:extLst>
              <a:ext uri="{FF2B5EF4-FFF2-40B4-BE49-F238E27FC236}">
                <a16:creationId xmlns:a16="http://schemas.microsoft.com/office/drawing/2014/main" id="{B9224174-14FC-86CC-C48A-6B3D79427FA7}"/>
              </a:ext>
            </a:extLst>
          </p:cNvPr>
          <p:cNvSpPr txBox="1"/>
          <p:nvPr/>
        </p:nvSpPr>
        <p:spPr>
          <a:xfrm>
            <a:off x="6085266" y="5209984"/>
            <a:ext cx="3729162" cy="369332"/>
          </a:xfrm>
          <a:prstGeom prst="rect">
            <a:avLst/>
          </a:prstGeom>
          <a:noFill/>
        </p:spPr>
        <p:txBody>
          <a:bodyPr wrap="square" rtlCol="0">
            <a:spAutoFit/>
          </a:bodyPr>
          <a:lstStyle/>
          <a:p>
            <a:r>
              <a:rPr lang="en-US" dirty="0">
                <a:latin typeface="Mystical Woods Rough Script" panose="02000500000000000000" pitchFamily="2" charset="77"/>
              </a:rPr>
              <a:t>Question 5</a:t>
            </a:r>
          </a:p>
        </p:txBody>
      </p:sp>
      <p:sp>
        <p:nvSpPr>
          <p:cNvPr id="16" name="Subtitle 2">
            <a:extLst>
              <a:ext uri="{FF2B5EF4-FFF2-40B4-BE49-F238E27FC236}">
                <a16:creationId xmlns:a16="http://schemas.microsoft.com/office/drawing/2014/main" id="{DD32EB7F-4307-8394-0A71-FDBA7364BBF6}"/>
              </a:ext>
            </a:extLst>
          </p:cNvPr>
          <p:cNvSpPr txBox="1">
            <a:spLocks/>
          </p:cNvSpPr>
          <p:nvPr/>
        </p:nvSpPr>
        <p:spPr>
          <a:xfrm>
            <a:off x="7597211" y="776121"/>
            <a:ext cx="2236965" cy="6043574"/>
          </a:xfrm>
          <a:prstGeom prst="rect">
            <a:avLst/>
          </a:prstGeom>
          <a:ln>
            <a:solidFill>
              <a:schemeClr val="tx1"/>
            </a:solidFill>
          </a:ln>
        </p:spPr>
        <p:txBody>
          <a:bodyPr vert="horz" lIns="91440" tIns="45720" rIns="91440" bIns="45720" rtlCol="0">
            <a:noAutofit/>
          </a:bodyPr>
          <a:lstStyle>
            <a:lvl1pPr marL="0" indent="0" algn="ctr" defTabSz="91442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10" indent="0" algn="ctr" defTabSz="91442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20" indent="0" algn="ctr" defTabSz="91442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30"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39"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49"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59"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68"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78"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525" indent="125413">
              <a:lnSpc>
                <a:spcPct val="100000"/>
              </a:lnSpc>
              <a:spcBef>
                <a:spcPts val="0"/>
              </a:spcBef>
            </a:pPr>
            <a:r>
              <a:rPr lang="en-GB" sz="850" b="1" u="sng" dirty="0">
                <a:solidFill>
                  <a:srgbClr val="424243"/>
                </a:solidFill>
                <a:latin typeface="Trebuchet MS" panose="020B0703020202090204" pitchFamily="34" charset="0"/>
              </a:rPr>
              <a:t>SOURCE B - 2022</a:t>
            </a:r>
          </a:p>
          <a:p>
            <a:pPr marL="9525" indent="125413" algn="l">
              <a:lnSpc>
                <a:spcPct val="100000"/>
              </a:lnSpc>
              <a:spcBef>
                <a:spcPts val="0"/>
              </a:spcBef>
            </a:pPr>
            <a:r>
              <a:rPr lang="en-GB" sz="850" dirty="0">
                <a:solidFill>
                  <a:srgbClr val="424243"/>
                </a:solidFill>
                <a:latin typeface="Trebuchet MS" panose="020B0703020202090204" pitchFamily="34" charset="0"/>
              </a:rPr>
              <a:t>There has been a kerfuffle about cafes recently. In the US, Starbucks’ new “Coffeehouse Code of Conduct” is making people buy something or leave, reversing its previous laid-back attitude. Meanwhile, in Paris, cultural barricades are being raised between trad cafes and the kind that sell €5 almond milk cortados. </a:t>
            </a:r>
          </a:p>
          <a:p>
            <a:pPr marL="9525" indent="125413" algn="l">
              <a:lnSpc>
                <a:spcPct val="100000"/>
              </a:lnSpc>
              <a:spcBef>
                <a:spcPts val="0"/>
              </a:spcBef>
            </a:pPr>
            <a:r>
              <a:rPr lang="en-GB" sz="850" dirty="0">
                <a:solidFill>
                  <a:srgbClr val="424243"/>
                </a:solidFill>
                <a:latin typeface="Trebuchet MS" panose="020B0703020202090204" pitchFamily="34" charset="0"/>
              </a:rPr>
              <a:t>This is about what cafes are for – and the answer has always been more than coffee. Seventeenth-century coffee houses offered a democratic meeting space (well, unless you were a woman). Revolution brewed in US and French ones in the 18th century. They were also, historically, a refuge. </a:t>
            </a:r>
          </a:p>
          <a:p>
            <a:pPr marL="9525" indent="125413" algn="l">
              <a:lnSpc>
                <a:spcPct val="100000"/>
              </a:lnSpc>
              <a:spcBef>
                <a:spcPts val="0"/>
              </a:spcBef>
            </a:pPr>
            <a:r>
              <a:rPr lang="en-GB" sz="850" dirty="0">
                <a:solidFill>
                  <a:srgbClr val="424243"/>
                </a:solidFill>
                <a:latin typeface="Trebuchet MS" panose="020B0703020202090204" pitchFamily="34" charset="0"/>
              </a:rPr>
              <a:t>That gets to the heart of what good cafes are: third places, the term coined by the sociologist Ray Oldenburg to designate spaces that are neither home nor work. Third spaces are also, Oldenburg explained, accessible and inclusive; allow visitors to keep a low profile, but welcome regulars; and provide room for conversation and playfulness.</a:t>
            </a:r>
          </a:p>
          <a:p>
            <a:pPr marL="9525" indent="125413" algn="l">
              <a:lnSpc>
                <a:spcPct val="100000"/>
              </a:lnSpc>
              <a:spcBef>
                <a:spcPts val="0"/>
              </a:spcBef>
            </a:pPr>
            <a:r>
              <a:rPr lang="en-GB" sz="850" dirty="0">
                <a:solidFill>
                  <a:srgbClr val="424243"/>
                </a:solidFill>
                <a:latin typeface="Trebuchet MS" panose="020B0703020202090204" pitchFamily="34" charset="0"/>
              </a:rPr>
              <a:t>I cherish a third place. At various points in my life, department stores, museums, libraries and stations have been vital third places. Perhaps they didn’t all fit the “playful” criterion, but they met a need. Cafes, too. Viscerally unhappy in Paris, I eked out endless small black coffees, benignly ignored, reassuringly surrounded by others doing the same.</a:t>
            </a:r>
          </a:p>
          <a:p>
            <a:pPr marL="9525" indent="125413" algn="l">
              <a:lnSpc>
                <a:spcPct val="100000"/>
              </a:lnSpc>
              <a:spcBef>
                <a:spcPts val="0"/>
              </a:spcBef>
            </a:pPr>
            <a:r>
              <a:rPr lang="en-GB" sz="850" dirty="0">
                <a:solidFill>
                  <a:srgbClr val="424243"/>
                </a:solidFill>
                <a:latin typeface="Trebuchet MS" panose="020B0703020202090204" pitchFamily="34" charset="0"/>
              </a:rPr>
              <a:t>There has been protest, rightly, at the loss of these kinds of spaces, killed by Covid, spluttering economies and the web. There is precious value to neutral, welcoming spaces, but not on the balance sheet. I suppose it’s unrealistic to expect the free market to provide. France has lost 160,000 cafes since the 1960s</a:t>
            </a:r>
          </a:p>
          <a:p>
            <a:pPr marL="9525" indent="125413" algn="l">
              <a:lnSpc>
                <a:spcPct val="100000"/>
              </a:lnSpc>
              <a:spcBef>
                <a:spcPts val="0"/>
              </a:spcBef>
            </a:pPr>
            <a:endParaRPr lang="en-GB" sz="850" dirty="0">
              <a:solidFill>
                <a:srgbClr val="424243"/>
              </a:solidFill>
              <a:latin typeface="Trebuchet MS" panose="020B0703020202090204" pitchFamily="34" charset="0"/>
            </a:endParaRPr>
          </a:p>
          <a:p>
            <a:pPr marL="9525" indent="125413" algn="l">
              <a:lnSpc>
                <a:spcPct val="100000"/>
              </a:lnSpc>
              <a:spcBef>
                <a:spcPts val="0"/>
              </a:spcBef>
            </a:pPr>
            <a:endParaRPr lang="en-US" sz="850" dirty="0">
              <a:latin typeface="Trebuchet MS" panose="020B0703020202090204" pitchFamily="34" charset="0"/>
            </a:endParaRPr>
          </a:p>
        </p:txBody>
      </p:sp>
      <p:sp>
        <p:nvSpPr>
          <p:cNvPr id="19" name="TextBox 18">
            <a:extLst>
              <a:ext uri="{FF2B5EF4-FFF2-40B4-BE49-F238E27FC236}">
                <a16:creationId xmlns:a16="http://schemas.microsoft.com/office/drawing/2014/main" id="{430C6460-D1C1-F92A-F74A-D974DCCC3675}"/>
              </a:ext>
            </a:extLst>
          </p:cNvPr>
          <p:cNvSpPr txBox="1"/>
          <p:nvPr/>
        </p:nvSpPr>
        <p:spPr>
          <a:xfrm>
            <a:off x="3684487" y="670983"/>
            <a:ext cx="3729162" cy="261610"/>
          </a:xfrm>
          <a:prstGeom prst="rect">
            <a:avLst/>
          </a:prstGeom>
          <a:noFill/>
        </p:spPr>
        <p:txBody>
          <a:bodyPr wrap="square" rtlCol="0">
            <a:spAutoFit/>
          </a:bodyPr>
          <a:lstStyle/>
          <a:p>
            <a:r>
              <a:rPr lang="en-US" sz="1100" dirty="0">
                <a:latin typeface="LEMON MILK" pitchFamily="2" charset="77"/>
              </a:rPr>
              <a:t>Highlight four true statements</a:t>
            </a:r>
          </a:p>
        </p:txBody>
      </p:sp>
      <p:graphicFrame>
        <p:nvGraphicFramePr>
          <p:cNvPr id="20" name="Table 19">
            <a:extLst>
              <a:ext uri="{FF2B5EF4-FFF2-40B4-BE49-F238E27FC236}">
                <a16:creationId xmlns:a16="http://schemas.microsoft.com/office/drawing/2014/main" id="{68777720-7C2D-ED5E-EFE6-A47938B4E4F2}"/>
              </a:ext>
            </a:extLst>
          </p:cNvPr>
          <p:cNvGraphicFramePr>
            <a:graphicFrameLocks noGrp="1"/>
          </p:cNvGraphicFramePr>
          <p:nvPr/>
        </p:nvGraphicFramePr>
        <p:xfrm>
          <a:off x="6356195" y="5500485"/>
          <a:ext cx="1100820" cy="1371600"/>
        </p:xfrm>
        <a:graphic>
          <a:graphicData uri="http://schemas.openxmlformats.org/drawingml/2006/table">
            <a:tbl>
              <a:tblPr firstRow="1" bandRow="1">
                <a:tableStyleId>{5C22544A-7EE6-4342-B048-85BDC9FD1C3A}</a:tableStyleId>
              </a:tblPr>
              <a:tblGrid>
                <a:gridCol w="1100820">
                  <a:extLst>
                    <a:ext uri="{9D8B030D-6E8A-4147-A177-3AD203B41FA5}">
                      <a16:colId xmlns:a16="http://schemas.microsoft.com/office/drawing/2014/main" val="537589857"/>
                    </a:ext>
                  </a:extLst>
                </a:gridCol>
              </a:tblGrid>
              <a:tr h="1201399">
                <a:tc>
                  <a:txBody>
                    <a:bodyPr/>
                    <a:lstStyle/>
                    <a:p>
                      <a:pPr marL="0" marR="0" indent="0" algn="l" defTabSz="914420" rtl="0" eaLnBrk="1" fontAlgn="auto" latinLnBrk="0" hangingPunct="1">
                        <a:lnSpc>
                          <a:spcPct val="100000"/>
                        </a:lnSpc>
                        <a:spcBef>
                          <a:spcPts val="0"/>
                        </a:spcBef>
                        <a:spcAft>
                          <a:spcPts val="0"/>
                        </a:spcAft>
                        <a:buClrTx/>
                        <a:buSzTx/>
                        <a:buFontTx/>
                        <a:buNone/>
                        <a:tabLst/>
                        <a:defRPr/>
                      </a:pPr>
                      <a:r>
                        <a:rPr lang="en-US" sz="700" dirty="0">
                          <a:solidFill>
                            <a:schemeClr val="tx1"/>
                          </a:solidFill>
                          <a:latin typeface="Trebuchet MS" panose="020B0703020202090204" pitchFamily="34" charset="0"/>
                        </a:rPr>
                        <a:t>“Teenagers today have nowhere to go. Without safe, welcoming public spaces, it’s no wonder so many young people feel isolated or misunderstood.”</a:t>
                      </a:r>
                    </a:p>
                    <a:p>
                      <a:r>
                        <a:rPr lang="en-US" sz="700" b="0" dirty="0">
                          <a:solidFill>
                            <a:schemeClr val="tx1"/>
                          </a:solidFill>
                          <a:latin typeface="Trebuchet MS" panose="020B0703020202090204" pitchFamily="34" charset="0"/>
                        </a:rPr>
                        <a:t>Write a speech giving your views on this statement.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6546869"/>
                  </a:ext>
                </a:extLst>
              </a:tr>
            </a:tbl>
          </a:graphicData>
        </a:graphic>
      </p:graphicFrame>
      <p:sp>
        <p:nvSpPr>
          <p:cNvPr id="21" name="TextBox 20">
            <a:extLst>
              <a:ext uri="{FF2B5EF4-FFF2-40B4-BE49-F238E27FC236}">
                <a16:creationId xmlns:a16="http://schemas.microsoft.com/office/drawing/2014/main" id="{73C53092-4B19-567F-5FA3-BF61CF46BFA7}"/>
              </a:ext>
            </a:extLst>
          </p:cNvPr>
          <p:cNvSpPr txBox="1"/>
          <p:nvPr/>
        </p:nvSpPr>
        <p:spPr>
          <a:xfrm>
            <a:off x="3697852" y="1516419"/>
            <a:ext cx="3729162" cy="261610"/>
          </a:xfrm>
          <a:prstGeom prst="rect">
            <a:avLst/>
          </a:prstGeom>
          <a:noFill/>
        </p:spPr>
        <p:txBody>
          <a:bodyPr wrap="square" rtlCol="0">
            <a:spAutoFit/>
          </a:bodyPr>
          <a:lstStyle/>
          <a:p>
            <a:r>
              <a:rPr lang="en-US" sz="1100" dirty="0" err="1">
                <a:latin typeface="LEMON MILK" pitchFamily="2" charset="77"/>
              </a:rPr>
              <a:t>Summarising</a:t>
            </a:r>
            <a:r>
              <a:rPr lang="en-US" sz="1100" dirty="0">
                <a:latin typeface="LEMON MILK" pitchFamily="2" charset="77"/>
              </a:rPr>
              <a:t> the differences/similarities</a:t>
            </a:r>
          </a:p>
        </p:txBody>
      </p:sp>
      <p:sp>
        <p:nvSpPr>
          <p:cNvPr id="24" name="Subtitle 2">
            <a:extLst>
              <a:ext uri="{FF2B5EF4-FFF2-40B4-BE49-F238E27FC236}">
                <a16:creationId xmlns:a16="http://schemas.microsoft.com/office/drawing/2014/main" id="{979FCD01-06C0-E82D-757C-B275869EA669}"/>
              </a:ext>
            </a:extLst>
          </p:cNvPr>
          <p:cNvSpPr txBox="1">
            <a:spLocks/>
          </p:cNvSpPr>
          <p:nvPr/>
        </p:nvSpPr>
        <p:spPr>
          <a:xfrm>
            <a:off x="144103" y="86147"/>
            <a:ext cx="2236965" cy="6725118"/>
          </a:xfrm>
          <a:prstGeom prst="rect">
            <a:avLst/>
          </a:prstGeom>
          <a:ln>
            <a:solidFill>
              <a:schemeClr val="tx1"/>
            </a:solidFill>
          </a:ln>
        </p:spPr>
        <p:txBody>
          <a:bodyPr vert="horz" lIns="91440" tIns="45720" rIns="91440" bIns="45720" rtlCol="0">
            <a:noAutofit/>
          </a:bodyPr>
          <a:lstStyle>
            <a:lvl1pPr marL="0" indent="0" algn="ctr" defTabSz="91442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10" indent="0" algn="ctr" defTabSz="91442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20" indent="0" algn="ctr" defTabSz="91442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30"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39"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49"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59"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68"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78" indent="0" algn="ctr" defTabSz="91442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525" indent="125413">
              <a:lnSpc>
                <a:spcPct val="100000"/>
              </a:lnSpc>
              <a:spcBef>
                <a:spcPts val="0"/>
              </a:spcBef>
            </a:pPr>
            <a:r>
              <a:rPr lang="en-GB" sz="900" b="1" u="sng" dirty="0">
                <a:solidFill>
                  <a:srgbClr val="424243"/>
                </a:solidFill>
                <a:latin typeface="Trebuchet MS" panose="020B0703020202090204" pitchFamily="34" charset="0"/>
              </a:rPr>
              <a:t>SOURCE A – 1867</a:t>
            </a:r>
          </a:p>
          <a:p>
            <a:pPr marL="9525" indent="125413">
              <a:lnSpc>
                <a:spcPct val="100000"/>
              </a:lnSpc>
              <a:spcBef>
                <a:spcPts val="0"/>
              </a:spcBef>
            </a:pPr>
            <a:r>
              <a:rPr lang="en-GB" sz="900" dirty="0">
                <a:solidFill>
                  <a:srgbClr val="424243"/>
                </a:solidFill>
                <a:latin typeface="Trebuchet MS" panose="020B0703020202090204" pitchFamily="34" charset="0"/>
              </a:rPr>
              <a:t>ON a foggy or a frosty night a London coffee-stall is a pleasant thing for the eye to fall upon. It looks like a little bit of home come out of doors to comfort the cheerless and the cold. Perhaps it may be somewhat tantalizing to those who cannot purchase of its wares, but even they can linger in its warmth; and those who are hurrying or drifting through the blinded, shuttered streets in the small hours, not caring to eat or drink, get a notion of company from the coffee-stall as they go by, which they do not find in the solitary, suspicious policeman, flashing his bull's-eye into dark entries, trying windows and rattling door-handles, or in the long lines of dimly-gleaming lamps, and abbreviated ranks of the night cabs. Most canvas tenements have an unpleasantly temporary look about them. The covered coffee-stall, on the contrary, has, as I have said, a look of home. We know that although its glow may vanish in the garish light, of day, it will re-appear next night in the same place, like a night-blowing cereus* to shed its perfume. Brightly gleam or cosily twinkle the lamps of the coffee-stall. The round eyes of its cans have no angry heat, but warm welcome in their red glow, which surrounds them with a ring of light, pleasantly reflected in broken radiations from their polished silver-like tin, their burnished gold-like brass. How fragrant is the aroma of the coffee, although it may not have come from Mocha. Tea and cocoa may also be obtained at the coffee-stall, but the beverage from which it derives its name is the specialty which deservedly gives it its fame.</a:t>
            </a:r>
          </a:p>
          <a:p>
            <a:pPr marL="9525" indent="125413">
              <a:lnSpc>
                <a:spcPct val="100000"/>
              </a:lnSpc>
              <a:spcBef>
                <a:spcPts val="0"/>
              </a:spcBef>
            </a:pPr>
            <a:endParaRPr lang="en-GB" sz="900" dirty="0">
              <a:solidFill>
                <a:srgbClr val="424243"/>
              </a:solidFill>
              <a:latin typeface="Trebuchet MS" panose="020B0703020202090204" pitchFamily="34" charset="0"/>
            </a:endParaRPr>
          </a:p>
          <a:p>
            <a:pPr marL="9525" indent="125413">
              <a:lnSpc>
                <a:spcPct val="100000"/>
              </a:lnSpc>
              <a:spcBef>
                <a:spcPts val="0"/>
              </a:spcBef>
            </a:pPr>
            <a:r>
              <a:rPr lang="en-GB" sz="900" dirty="0">
                <a:solidFill>
                  <a:srgbClr val="424243"/>
                </a:solidFill>
                <a:latin typeface="Trebuchet MS" panose="020B0703020202090204" pitchFamily="34" charset="0"/>
              </a:rPr>
              <a:t>*cereus: a striking plant known for its pale petals which bloom at night</a:t>
            </a:r>
          </a:p>
        </p:txBody>
      </p:sp>
      <p:sp>
        <p:nvSpPr>
          <p:cNvPr id="25" name="Right Brace 24">
            <a:extLst>
              <a:ext uri="{FF2B5EF4-FFF2-40B4-BE49-F238E27FC236}">
                <a16:creationId xmlns:a16="http://schemas.microsoft.com/office/drawing/2014/main" id="{1C09172A-3830-3947-42A2-3D8253C183C6}"/>
              </a:ext>
            </a:extLst>
          </p:cNvPr>
          <p:cNvSpPr/>
          <p:nvPr/>
        </p:nvSpPr>
        <p:spPr>
          <a:xfrm flipH="1">
            <a:off x="7483743" y="891719"/>
            <a:ext cx="316513" cy="3610612"/>
          </a:xfrm>
          <a:prstGeom prst="rightBrace">
            <a:avLst>
              <a:gd name="adj1" fmla="val 27233"/>
              <a:gd name="adj2" fmla="val 15163"/>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Right Brace 25">
            <a:extLst>
              <a:ext uri="{FF2B5EF4-FFF2-40B4-BE49-F238E27FC236}">
                <a16:creationId xmlns:a16="http://schemas.microsoft.com/office/drawing/2014/main" id="{E563C299-DCEF-2F79-A8C3-5CDED9FFFE2C}"/>
              </a:ext>
            </a:extLst>
          </p:cNvPr>
          <p:cNvSpPr/>
          <p:nvPr/>
        </p:nvSpPr>
        <p:spPr>
          <a:xfrm>
            <a:off x="2211563" y="231865"/>
            <a:ext cx="278970" cy="6043574"/>
          </a:xfrm>
          <a:prstGeom prst="rightBrace">
            <a:avLst>
              <a:gd name="adj1" fmla="val 70433"/>
              <a:gd name="adj2" fmla="val 4861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1990683A-9F8A-F81B-1B09-748B781AFFEC}"/>
              </a:ext>
            </a:extLst>
          </p:cNvPr>
          <p:cNvSpPr txBox="1"/>
          <p:nvPr/>
        </p:nvSpPr>
        <p:spPr>
          <a:xfrm>
            <a:off x="3754071" y="2676359"/>
            <a:ext cx="3729162" cy="261610"/>
          </a:xfrm>
          <a:prstGeom prst="rect">
            <a:avLst/>
          </a:prstGeom>
          <a:noFill/>
        </p:spPr>
        <p:txBody>
          <a:bodyPr wrap="square" rtlCol="0">
            <a:spAutoFit/>
          </a:bodyPr>
          <a:lstStyle/>
          <a:p>
            <a:r>
              <a:rPr lang="en-US" sz="1100" dirty="0" err="1">
                <a:latin typeface="LEMON MILK" pitchFamily="2" charset="77"/>
              </a:rPr>
              <a:t>Analysing</a:t>
            </a:r>
            <a:r>
              <a:rPr lang="en-US" sz="1100" dirty="0">
                <a:latin typeface="LEMON MILK" pitchFamily="2" charset="77"/>
              </a:rPr>
              <a:t> writer’s use of language </a:t>
            </a:r>
          </a:p>
        </p:txBody>
      </p:sp>
      <p:sp>
        <p:nvSpPr>
          <p:cNvPr id="28" name="TextBox 27">
            <a:extLst>
              <a:ext uri="{FF2B5EF4-FFF2-40B4-BE49-F238E27FC236}">
                <a16:creationId xmlns:a16="http://schemas.microsoft.com/office/drawing/2014/main" id="{A306D780-8C1D-16D0-5322-3CE1A9FEAEAB}"/>
              </a:ext>
            </a:extLst>
          </p:cNvPr>
          <p:cNvSpPr txBox="1"/>
          <p:nvPr/>
        </p:nvSpPr>
        <p:spPr>
          <a:xfrm>
            <a:off x="3727854" y="3645308"/>
            <a:ext cx="3729162" cy="261610"/>
          </a:xfrm>
          <a:prstGeom prst="rect">
            <a:avLst/>
          </a:prstGeom>
          <a:noFill/>
        </p:spPr>
        <p:txBody>
          <a:bodyPr wrap="square" rtlCol="0">
            <a:spAutoFit/>
          </a:bodyPr>
          <a:lstStyle/>
          <a:p>
            <a:r>
              <a:rPr lang="en-US" sz="1100" dirty="0">
                <a:latin typeface="LEMON MILK" pitchFamily="2" charset="77"/>
              </a:rPr>
              <a:t>Comparing the writers’ s/d viewpoints</a:t>
            </a:r>
          </a:p>
        </p:txBody>
      </p:sp>
    </p:spTree>
    <p:extLst>
      <p:ext uri="{BB962C8B-B14F-4D97-AF65-F5344CB8AC3E}">
        <p14:creationId xmlns:p14="http://schemas.microsoft.com/office/powerpoint/2010/main" val="38245970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8545</TotalTime>
  <Words>888</Words>
  <Application>Microsoft Macintosh PowerPoint</Application>
  <PresentationFormat>A4 Paper (210x297 mm)</PresentationFormat>
  <Paragraphs>34</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Aptos Display</vt:lpstr>
      <vt:lpstr>Arial</vt:lpstr>
      <vt:lpstr>LEMON MILK</vt:lpstr>
      <vt:lpstr>Mystical Woods Rough Script</vt:lpstr>
      <vt:lpstr>Trailer Park Girl</vt:lpstr>
      <vt:lpstr>Trebuchet MS</vt:lpstr>
      <vt:lpstr>Office Theme</vt:lpstr>
      <vt:lpstr>Language paper 2:warm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 Webb</dc:creator>
  <cp:lastModifiedBy>L Webb</cp:lastModifiedBy>
  <cp:revision>6</cp:revision>
  <cp:lastPrinted>2024-05-27T19:33:26Z</cp:lastPrinted>
  <dcterms:created xsi:type="dcterms:W3CDTF">2024-05-21T22:11:02Z</dcterms:created>
  <dcterms:modified xsi:type="dcterms:W3CDTF">2025-05-25T15:03:32Z</dcterms:modified>
</cp:coreProperties>
</file>